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indent="0" algn="l" defTabSz="91440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58"/>
  </p:normalViewPr>
  <p:slideViewPr>
    <p:cSldViewPr snapToGrid="0">
      <p:cViewPr varScale="1">
        <p:scale>
          <a:sx n="105" d="100"/>
          <a:sy n="105" d="100"/>
        </p:scale>
        <p:origin x="79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"/>
          <p:cNvSpPr>
            <a:spLocks noGrp="1"/>
          </p:cNvSpPr>
          <p:nvPr>
            <p:ph type="hdr" sz="quarter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Date Placeholder"/>
          <p:cNvSpPr>
            <a:spLocks noGrp="1"/>
          </p:cNvSpPr>
          <p:nvPr>
            <p:ph type="dt" sz="quarter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4" name="Slide Image Placeholder"/>
          <p:cNvSpPr>
            <a:spLocks noGrp="1" noRot="1" noChangeAspect="1"/>
          </p:cNvSpPr>
          <p:nvPr>
            <p:ph type="sldImg" idx="2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5" name="Notes Placeholder"/>
          <p:cNvSpPr>
            <a:spLocks noGrp="1"/>
          </p:cNvSpPr>
          <p:nvPr>
            <p:ph type="body" sz="quarter" idx="3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6" name="Footer Placeholder"/>
          <p:cNvSpPr>
            <a:spLocks noGrp="1"/>
          </p:cNvSpPr>
          <p:nvPr>
            <p:ph type="ftr" sz="quarter" idx="4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7" name="Slide Number Placeholder"/>
          <p:cNvSpPr>
            <a:spLocks noGrp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/>
    </a:lvl1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Master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lt"/>
          <a:cs typeface="+mj-lt"/>
        </a:defRPr>
      </a:lvl1pPr>
    </p:titleStyle>
    <p:bodyStyle>
      <a:lvl1pPr marL="228600" indent="-228600" algn="l">
        <a:lnSpc>
          <a:spcPct val="90000"/>
        </a:lnSpc>
        <a:spcBef>
          <a:spcPts val="1000"/>
        </a:spcBef>
        <a:buChar char="•"/>
        <a:defRPr sz="2800">
          <a:solidFill>
            <a:schemeClr val="tx1"/>
          </a:solidFill>
          <a:latin typeface="+mn-lt"/>
          <a:ea typeface="+mn-lt"/>
          <a:cs typeface="+mn-lt"/>
        </a:defRPr>
      </a:lvl1pPr>
      <a:lvl2pPr marL="685800" indent="-228600" algn="l">
        <a:lnSpc>
          <a:spcPct val="90000"/>
        </a:lnSpc>
        <a:spcBef>
          <a:spcPts val="500"/>
        </a:spcBef>
        <a:buChar char="•"/>
        <a:defRPr sz="2400">
          <a:solidFill>
            <a:schemeClr val="tx1"/>
          </a:solidFill>
          <a:latin typeface="+mn-lt"/>
          <a:ea typeface="+mn-lt"/>
          <a:cs typeface="+mn-lt"/>
        </a:defRPr>
      </a:lvl2pPr>
      <a:lvl3pPr marL="1143000" indent="-228600" algn="l">
        <a:lnSpc>
          <a:spcPct val="90000"/>
        </a:lnSpc>
        <a:spcBef>
          <a:spcPts val="500"/>
        </a:spcBef>
        <a:buChar char="•"/>
        <a:defRPr sz="2000">
          <a:solidFill>
            <a:schemeClr val="tx1"/>
          </a:solidFill>
          <a:latin typeface="+mn-lt"/>
          <a:ea typeface="+mn-lt"/>
          <a:cs typeface="+mn-lt"/>
        </a:defRPr>
      </a:lvl3pPr>
      <a:lvl4pPr marL="1600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20574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5146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9718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4290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886200" indent="-228600" algn="l">
        <a:lnSpc>
          <a:spcPct val="90000"/>
        </a:lnSpc>
        <a:spcBef>
          <a:spcPts val="500"/>
        </a:spcBef>
        <a:buChar char="•"/>
        <a:defRPr sz="1800">
          <a:solidFill>
            <a:schemeClr val="tx1"/>
          </a:solidFill>
          <a:latin typeface="+mn-lt"/>
          <a:ea typeface="+mn-lt"/>
          <a:cs typeface="+mn-lt"/>
        </a:defRPr>
      </a:lvl9pPr>
    </p:bodyStyle>
    <p:otherStyle>
      <a:lvl1pPr marL="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1pPr>
      <a:lvl2pPr marL="457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2pPr>
      <a:lvl3pPr marL="914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3pPr>
      <a:lvl4pPr marL="1371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4pPr>
      <a:lvl5pPr marL="18288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5pPr>
      <a:lvl6pPr marL="22860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6pPr>
      <a:lvl7pPr marL="27432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7pPr>
      <a:lvl8pPr marL="32004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8pPr>
      <a:lvl9pPr marL="3657600" algn="l">
        <a:buNone/>
        <a:defRPr sz="1800">
          <a:solidFill>
            <a:schemeClr val="tx1"/>
          </a:solidFill>
          <a:latin typeface="+mn-lt"/>
          <a:ea typeface="+mn-lt"/>
          <a:cs typeface="+mn-l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0EC16069-5C05-4E10-97E4-A665E35073A5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69" r="169"/>
          <a:stretch>
            <a:fillRect/>
          </a:stretch>
        </p:blipFill>
        <p:spPr>
          <a:xfrm>
            <a:off x="3990975" y="0"/>
            <a:ext cx="809625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9571BFF-292A-4E5A-9A2D-839D094238B1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40F">
              <a:alpha val="8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B43F6BA-73F0-453D-83DC-7A4633C6B1BD}"/>
              </a:ext>
            </a:extLst>
          </p:cNvPr>
          <p:cNvSpPr>
            <a:spLocks noGrp="1"/>
          </p:cNvSpPr>
          <p:nvPr/>
        </p:nvSpPr>
        <p:spPr>
          <a:xfrm>
            <a:off x="4953000" y="0"/>
            <a:ext cx="7239000" cy="6858000"/>
          </a:xfrm>
          <a:prstGeom prst="rect">
            <a:avLst/>
          </a:prstGeom>
          <a:solidFill>
            <a:srgbClr val="000C20">
              <a:alpha val="4784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2450" y="480987"/>
            <a:ext cx="1657350" cy="40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1108808" y="400050"/>
            <a:ext cx="451884" cy="647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5F55A66-9765-4695-BC5B-4C0CC44DDD59}"/>
              </a:ext>
            </a:extLst>
          </p:cNvPr>
          <p:cNvSpPr>
            <a:spLocks noGrp="1"/>
          </p:cNvSpPr>
          <p:nvPr/>
        </p:nvSpPr>
        <p:spPr>
          <a:xfrm>
            <a:off x="552450" y="1304925"/>
            <a:ext cx="323850" cy="28575"/>
          </a:xfrm>
          <a:prstGeom prst="rect">
            <a:avLst/>
          </a:prstGeom>
          <a:solidFill>
            <a:srgbClr val="7C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kicker-label">
            <a:extLst>
              <a:ext uri="{FF2B5EF4-FFF2-40B4-BE49-F238E27FC236}">
                <a16:creationId xmlns:a16="http://schemas.microsoft.com/office/drawing/2014/main" id="{5ECA0D4F-8836-41D5-ACA6-B061F2B8FDF5}"/>
              </a:ext>
            </a:extLst>
          </p:cNvPr>
          <p:cNvSpPr>
            <a:spLocks noGrp="1"/>
          </p:cNvSpPr>
          <p:nvPr/>
        </p:nvSpPr>
        <p:spPr>
          <a:xfrm>
            <a:off x="990600" y="1238250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EXECUTIVE CASE DECK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D8D97049-F4DD-43A3-9325-8D11781F6E46}"/>
              </a:ext>
            </a:extLst>
          </p:cNvPr>
          <p:cNvSpPr>
            <a:spLocks noGrp="1"/>
          </p:cNvSpPr>
          <p:nvPr/>
        </p:nvSpPr>
        <p:spPr>
          <a:xfrm>
            <a:off x="552450" y="1695450"/>
            <a:ext cx="7239000" cy="11430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9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90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The margin issue was hiding </a:t>
            </a:r>
            <a:br>
              <a:rPr lang="en-US" sz="390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</a:br>
            <a:r>
              <a:rPr sz="390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 the handoffs.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A168073-E847-4250-97CA-2C864AC20A88}"/>
              </a:ext>
            </a:extLst>
          </p:cNvPr>
          <p:cNvSpPr>
            <a:spLocks noGrp="1"/>
          </p:cNvSpPr>
          <p:nvPr/>
        </p:nvSpPr>
        <p:spPr>
          <a:xfrm>
            <a:off x="590550" y="3048000"/>
            <a:ext cx="53340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13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A visual case narrative for how Deskwise would turn fragmented evidence, ownership, and follow-through into a controlled operating queue.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8072824-D981-4FF0-B571-B4C4DB7C33A4}"/>
              </a:ext>
            </a:extLst>
          </p:cNvPr>
          <p:cNvSpPr>
            <a:spLocks noGrp="1"/>
          </p:cNvSpPr>
          <p:nvPr/>
        </p:nvSpPr>
        <p:spPr>
          <a:xfrm>
            <a:off x="590550" y="4191000"/>
            <a:ext cx="5334000" cy="19050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1A69268-5801-41AB-89DB-60FDB3BAD3E7}"/>
              </a:ext>
            </a:extLst>
          </p:cNvPr>
          <p:cNvSpPr>
            <a:spLocks noGrp="1"/>
          </p:cNvSpPr>
          <p:nvPr/>
        </p:nvSpPr>
        <p:spPr>
          <a:xfrm>
            <a:off x="590550" y="4476750"/>
            <a:ext cx="990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BEFORE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826DF3C-23C4-49B9-A874-A56C01F67896}"/>
              </a:ext>
            </a:extLst>
          </p:cNvPr>
          <p:cNvSpPr>
            <a:spLocks noGrp="1"/>
          </p:cNvSpPr>
          <p:nvPr/>
        </p:nvSpPr>
        <p:spPr>
          <a:xfrm>
            <a:off x="590550" y="4686300"/>
            <a:ext cx="3048000" cy="228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>
                <a:solidFill>
                  <a:srgbClr val="FFFFFF"/>
                </a:solidFill>
                <a:latin typeface="Aptos"/>
                <a:ea typeface="Aptos"/>
                <a:cs typeface="Aptos"/>
              </a:rPr>
              <a:t>Leaders rebuilt facts in the meeting.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2D5659-E5D7-483E-9314-56A3CDC23449}"/>
              </a:ext>
            </a:extLst>
          </p:cNvPr>
          <p:cNvSpPr>
            <a:spLocks noGrp="1"/>
          </p:cNvSpPr>
          <p:nvPr/>
        </p:nvSpPr>
        <p:spPr>
          <a:xfrm>
            <a:off x="3714750" y="4476750"/>
            <a:ext cx="9906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AFTER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20CC33A-6905-426C-9408-F07DFF5FFD1A}"/>
              </a:ext>
            </a:extLst>
          </p:cNvPr>
          <p:cNvSpPr>
            <a:spLocks noGrp="1"/>
          </p:cNvSpPr>
          <p:nvPr/>
        </p:nvSpPr>
        <p:spPr>
          <a:xfrm>
            <a:off x="3714750" y="4686300"/>
            <a:ext cx="285750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"/>
                <a:ea typeface="Aptos"/>
                <a:cs typeface="Aptos"/>
              </a:defRPr>
            </a:pPr>
            <a:r>
              <a:rPr sz="1275" b="1" dirty="0">
                <a:solidFill>
                  <a:srgbClr val="FFFFFF"/>
                </a:solidFill>
                <a:latin typeface="Aptos"/>
                <a:ea typeface="Aptos"/>
                <a:cs typeface="Aptos"/>
              </a:rPr>
              <a:t>The decision file arrived ready to review.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28D3E75-F1F2-4382-9A5D-94F5A3B011C0}"/>
              </a:ext>
            </a:extLst>
          </p:cNvPr>
          <p:cNvSpPr>
            <a:spLocks noGrp="1"/>
          </p:cNvSpPr>
          <p:nvPr/>
        </p:nvSpPr>
        <p:spPr>
          <a:xfrm>
            <a:off x="7762875" y="1600200"/>
            <a:ext cx="3333750" cy="3543300"/>
          </a:xfrm>
          <a:prstGeom prst="rect">
            <a:avLst/>
          </a:prstGeom>
          <a:solidFill>
            <a:srgbClr val="061226">
              <a:alpha val="86667"/>
            </a:srgbClr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EA49E25-F917-4785-A604-4A2A1F60678D}"/>
              </a:ext>
            </a:extLst>
          </p:cNvPr>
          <p:cNvSpPr>
            <a:spLocks noGrp="1"/>
          </p:cNvSpPr>
          <p:nvPr/>
        </p:nvSpPr>
        <p:spPr>
          <a:xfrm>
            <a:off x="8020050" y="1866900"/>
            <a:ext cx="24765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Public-source account 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046B53F-7515-4EA7-9EE0-1501BE5A1813}"/>
              </a:ext>
            </a:extLst>
          </p:cNvPr>
          <p:cNvSpPr>
            <a:spLocks noGrp="1"/>
          </p:cNvSpPr>
          <p:nvPr/>
        </p:nvSpPr>
        <p:spPr>
          <a:xfrm>
            <a:off x="8020050" y="2266950"/>
            <a:ext cx="1333500" cy="990600"/>
          </a:xfrm>
          <a:prstGeom prst="rect">
            <a:avLst/>
          </a:prstGeom>
          <a:solidFill>
            <a:srgbClr val="061226">
              <a:alpha val="85098"/>
            </a:srgbClr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7B2A57-060C-410C-8C8E-AE7F5F673EA7}"/>
              </a:ext>
            </a:extLst>
          </p:cNvPr>
          <p:cNvSpPr>
            <a:spLocks noGrp="1"/>
          </p:cNvSpPr>
          <p:nvPr/>
        </p:nvSpPr>
        <p:spPr>
          <a:xfrm>
            <a:off x="8191500" y="2419350"/>
            <a:ext cx="990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$1.78B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E95F3AFB-C5A4-48DF-814C-CE94ED866A15}"/>
              </a:ext>
            </a:extLst>
          </p:cNvPr>
          <p:cNvSpPr>
            <a:spLocks noGrp="1"/>
          </p:cNvSpPr>
          <p:nvPr/>
        </p:nvSpPr>
        <p:spPr>
          <a:xfrm>
            <a:off x="8191500" y="2819400"/>
            <a:ext cx="9906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FY2025 net sales, down 4% YoY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4A754C5-9448-4416-B8E0-1A9EA7E18BD2}"/>
              </a:ext>
            </a:extLst>
          </p:cNvPr>
          <p:cNvSpPr>
            <a:spLocks noGrp="1"/>
          </p:cNvSpPr>
          <p:nvPr/>
        </p:nvSpPr>
        <p:spPr>
          <a:xfrm>
            <a:off x="9525000" y="2266950"/>
            <a:ext cx="1333500" cy="990600"/>
          </a:xfrm>
          <a:prstGeom prst="rect">
            <a:avLst/>
          </a:prstGeom>
          <a:solidFill>
            <a:srgbClr val="061226">
              <a:alpha val="85098"/>
            </a:srgbClr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4D19194-A46E-4C47-859E-A3E246424ADF}"/>
              </a:ext>
            </a:extLst>
          </p:cNvPr>
          <p:cNvSpPr>
            <a:spLocks noGrp="1"/>
          </p:cNvSpPr>
          <p:nvPr/>
        </p:nvSpPr>
        <p:spPr>
          <a:xfrm>
            <a:off x="9696450" y="2419350"/>
            <a:ext cx="990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3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6C3C4201-7027-4EF1-BFE0-F03154709579}"/>
              </a:ext>
            </a:extLst>
          </p:cNvPr>
          <p:cNvSpPr>
            <a:spLocks noGrp="1"/>
          </p:cNvSpPr>
          <p:nvPr/>
        </p:nvSpPr>
        <p:spPr>
          <a:xfrm>
            <a:off x="9696450" y="2819400"/>
            <a:ext cx="9906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Reportable specialty-chemicals segments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F93DB15A-39E0-4D13-A623-855C38304D78}"/>
              </a:ext>
            </a:extLst>
          </p:cNvPr>
          <p:cNvSpPr>
            <a:spLocks noGrp="1"/>
          </p:cNvSpPr>
          <p:nvPr/>
        </p:nvSpPr>
        <p:spPr>
          <a:xfrm>
            <a:off x="8020050" y="3429000"/>
            <a:ext cx="1333500" cy="990600"/>
          </a:xfrm>
          <a:prstGeom prst="rect">
            <a:avLst/>
          </a:prstGeom>
          <a:solidFill>
            <a:srgbClr val="061226">
              <a:alpha val="85098"/>
            </a:srgbClr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B29DA7F-4EE9-49B5-A823-0BCC6C9DD79B}"/>
              </a:ext>
            </a:extLst>
          </p:cNvPr>
          <p:cNvSpPr>
            <a:spLocks noGrp="1"/>
          </p:cNvSpPr>
          <p:nvPr/>
        </p:nvSpPr>
        <p:spPr>
          <a:xfrm>
            <a:off x="8191500" y="3581400"/>
            <a:ext cx="990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22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C51C808F-873E-440D-A78C-9B17D84561B9}"/>
              </a:ext>
            </a:extLst>
          </p:cNvPr>
          <p:cNvSpPr>
            <a:spLocks noGrp="1"/>
          </p:cNvSpPr>
          <p:nvPr/>
        </p:nvSpPr>
        <p:spPr>
          <a:xfrm>
            <a:off x="8191500" y="3981450"/>
            <a:ext cx="9906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Countries in the employee footprint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BFDF538-75E7-47A9-99AF-DBE78C656ED2}"/>
              </a:ext>
            </a:extLst>
          </p:cNvPr>
          <p:cNvSpPr>
            <a:spLocks noGrp="1"/>
          </p:cNvSpPr>
          <p:nvPr/>
        </p:nvSpPr>
        <p:spPr>
          <a:xfrm>
            <a:off x="9525000" y="3429000"/>
            <a:ext cx="1333500" cy="990600"/>
          </a:xfrm>
          <a:prstGeom prst="rect">
            <a:avLst/>
          </a:prstGeom>
          <a:solidFill>
            <a:srgbClr val="061226">
              <a:alpha val="85098"/>
            </a:srgbClr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268B8E59-7333-40C4-8A7F-F6D578B5AE56}"/>
              </a:ext>
            </a:extLst>
          </p:cNvPr>
          <p:cNvSpPr>
            <a:spLocks noGrp="1"/>
          </p:cNvSpPr>
          <p:nvPr/>
        </p:nvSpPr>
        <p:spPr>
          <a:xfrm>
            <a:off x="9696450" y="3581400"/>
            <a:ext cx="9906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$23.6M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6876BB5-8838-40E7-BA28-CFAA2C710677}"/>
              </a:ext>
            </a:extLst>
          </p:cNvPr>
          <p:cNvSpPr>
            <a:spLocks noGrp="1"/>
          </p:cNvSpPr>
          <p:nvPr/>
        </p:nvSpPr>
        <p:spPr>
          <a:xfrm>
            <a:off x="9696450" y="3981450"/>
            <a:ext cx="9906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Internal-use ERP software capitalized in 2025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1D7A7CE5-517A-45B2-A958-7106B017B68F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1BB471D9-F994-4D09-BB1D-689A2050E086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1 / 7</a:t>
            </a:r>
          </a:p>
        </p:txBody>
      </p:sp>
    </p:spTree>
    <p:extLst>
      <p:ext uri="{BB962C8B-B14F-4D97-AF65-F5344CB8AC3E}">
        <p14:creationId xmlns:p14="http://schemas.microsoft.com/office/powerpoint/2010/main" val="17774609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E1E9F834-8811-45B6-8E69-10CDA545B5DF}"/>
              </a:ext>
            </a:extLst>
          </p:cNvPr>
          <p:cNvSpPr>
            <a:spLocks noGrp="1"/>
          </p:cNvSpPr>
          <p:nvPr/>
        </p:nvSpPr>
        <p:spPr>
          <a:xfrm>
            <a:off x="-396" y="0"/>
            <a:ext cx="12192000" cy="6858000"/>
          </a:xfrm>
          <a:prstGeom prst="rect">
            <a:avLst/>
          </a:prstGeom>
          <a:solidFill>
            <a:srgbClr val="F7FB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/>
          <a:lstStyle/>
          <a:p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3F63378B-D7D2-3FA6-1233-8C1E32EA07E3}"/>
              </a:ext>
            </a:extLst>
          </p:cNvPr>
          <p:cNvSpPr>
            <a:spLocks noGrp="1"/>
          </p:cNvSpPr>
          <p:nvPr/>
        </p:nvSpPr>
        <p:spPr>
          <a:xfrm rot="20156880">
            <a:off x="5674793" y="4818697"/>
            <a:ext cx="941832" cy="18288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7E83E73-C577-45DF-916B-59F0ADCAFC5A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B10EDF0-329B-4FF0-8FBA-8493FC820A2A}"/>
              </a:ext>
            </a:extLst>
          </p:cNvPr>
          <p:cNvSpPr>
            <a:spLocks noGrp="1"/>
          </p:cNvSpPr>
          <p:nvPr/>
        </p:nvSpPr>
        <p:spPr>
          <a:xfrm>
            <a:off x="0" y="609600"/>
            <a:ext cx="1219200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450" y="195237"/>
            <a:ext cx="1657350" cy="40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108808" y="114300"/>
            <a:ext cx="451884" cy="647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3DE99EF-DC87-4078-8FB2-FA8B8852278F}"/>
              </a:ext>
            </a:extLst>
          </p:cNvPr>
          <p:cNvSpPr>
            <a:spLocks noGrp="1"/>
          </p:cNvSpPr>
          <p:nvPr/>
        </p:nvSpPr>
        <p:spPr>
          <a:xfrm>
            <a:off x="552450" y="971550"/>
            <a:ext cx="323850" cy="28575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>
              <a:ext uri="{FF2B5EF4-FFF2-40B4-BE49-F238E27FC236}">
                <a16:creationId xmlns:a16="http://schemas.microsoft.com/office/drawing/2014/main" id="{2620863C-4612-458C-878F-2B746C130564}"/>
              </a:ext>
            </a:extLst>
          </p:cNvPr>
          <p:cNvSpPr>
            <a:spLocks noGrp="1"/>
          </p:cNvSpPr>
          <p:nvPr/>
        </p:nvSpPr>
        <p:spPr>
          <a:xfrm>
            <a:off x="990600" y="904875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BEFORE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48300CF-2617-494E-9BA2-C00011C7A82D}"/>
              </a:ext>
            </a:extLst>
          </p:cNvPr>
          <p:cNvSpPr>
            <a:spLocks noGrp="1"/>
          </p:cNvSpPr>
          <p:nvPr/>
        </p:nvSpPr>
        <p:spPr>
          <a:xfrm>
            <a:off x="552450" y="1257300"/>
            <a:ext cx="619125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3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300" b="1" dirty="0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Decisions started with archaeology.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CC7AA25-EFAD-499B-9368-57D8C00615E6}"/>
              </a:ext>
            </a:extLst>
          </p:cNvPr>
          <p:cNvSpPr>
            <a:spLocks noGrp="1"/>
          </p:cNvSpPr>
          <p:nvPr/>
        </p:nvSpPr>
        <p:spPr>
          <a:xfrm>
            <a:off x="571500" y="2381250"/>
            <a:ext cx="5619750" cy="4000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0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1200" b="0" dirty="0">
                <a:solidFill>
                  <a:srgbClr val="53687F"/>
                </a:solidFill>
                <a:latin typeface="Aptos"/>
                <a:ea typeface="Aptos"/>
                <a:cs typeface="Aptos"/>
              </a:rPr>
              <a:t>The work was not missing. It was dispersed across specialist functions, source systems, and informal follow-up paths.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7133853-543A-4953-AE04-B2A3F829157E}"/>
              </a:ext>
            </a:extLst>
          </p:cNvPr>
          <p:cNvSpPr>
            <a:spLocks noGrp="1"/>
          </p:cNvSpPr>
          <p:nvPr/>
        </p:nvSpPr>
        <p:spPr>
          <a:xfrm>
            <a:off x="800100" y="2924175"/>
            <a:ext cx="1619250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6EAC8FC-F379-484C-B7EB-A79FAD04D34F}"/>
              </a:ext>
            </a:extLst>
          </p:cNvPr>
          <p:cNvSpPr>
            <a:spLocks noGrp="1"/>
          </p:cNvSpPr>
          <p:nvPr/>
        </p:nvSpPr>
        <p:spPr>
          <a:xfrm>
            <a:off x="933450" y="3048000"/>
            <a:ext cx="1333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Commercial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926DE78-03BE-4219-BD02-0CAFFCCF524A}"/>
              </a:ext>
            </a:extLst>
          </p:cNvPr>
          <p:cNvSpPr>
            <a:spLocks noGrp="1"/>
          </p:cNvSpPr>
          <p:nvPr/>
        </p:nvSpPr>
        <p:spPr>
          <a:xfrm>
            <a:off x="933450" y="3257550"/>
            <a:ext cx="12573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00" b="0" dirty="0">
                <a:solidFill>
                  <a:srgbClr val="53687F"/>
                </a:solidFill>
                <a:latin typeface="Aptos"/>
                <a:ea typeface="Aptos"/>
                <a:cs typeface="Aptos"/>
              </a:rPr>
              <a:t>price, customer, quote context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A6A5A6D1-9517-4B95-B801-847EF48CC57E}"/>
              </a:ext>
            </a:extLst>
          </p:cNvPr>
          <p:cNvSpPr>
            <a:spLocks noGrp="1"/>
          </p:cNvSpPr>
          <p:nvPr/>
        </p:nvSpPr>
        <p:spPr>
          <a:xfrm>
            <a:off x="800100" y="4381500"/>
            <a:ext cx="1619250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8AA1B76-8B0E-4467-8991-0CB890515B40}"/>
              </a:ext>
            </a:extLst>
          </p:cNvPr>
          <p:cNvSpPr>
            <a:spLocks noGrp="1"/>
          </p:cNvSpPr>
          <p:nvPr/>
        </p:nvSpPr>
        <p:spPr>
          <a:xfrm>
            <a:off x="933450" y="4505325"/>
            <a:ext cx="1333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Supply chain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2092685-12F6-4690-99FB-DF0384427128}"/>
              </a:ext>
            </a:extLst>
          </p:cNvPr>
          <p:cNvSpPr>
            <a:spLocks noGrp="1"/>
          </p:cNvSpPr>
          <p:nvPr/>
        </p:nvSpPr>
        <p:spPr>
          <a:xfrm>
            <a:off x="933450" y="4714875"/>
            <a:ext cx="12573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00" b="0" dirty="0">
                <a:solidFill>
                  <a:srgbClr val="53687F"/>
                </a:solidFill>
                <a:latin typeface="Aptos"/>
                <a:ea typeface="Aptos"/>
                <a:cs typeface="Aptos"/>
              </a:rPr>
              <a:t>raw material and availability flags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5AA86FB9-C071-4698-A008-5A145C8772A3}"/>
              </a:ext>
            </a:extLst>
          </p:cNvPr>
          <p:cNvSpPr>
            <a:spLocks noGrp="1"/>
          </p:cNvSpPr>
          <p:nvPr/>
        </p:nvSpPr>
        <p:spPr>
          <a:xfrm>
            <a:off x="3162300" y="3162300"/>
            <a:ext cx="1619250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F08A840-E443-4B58-83F4-393558AC2245}"/>
              </a:ext>
            </a:extLst>
          </p:cNvPr>
          <p:cNvSpPr>
            <a:spLocks noGrp="1"/>
          </p:cNvSpPr>
          <p:nvPr/>
        </p:nvSpPr>
        <p:spPr>
          <a:xfrm>
            <a:off x="3295650" y="3286125"/>
            <a:ext cx="1333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Technical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6A415C3-AAAF-4B69-801F-98925A3FE248}"/>
              </a:ext>
            </a:extLst>
          </p:cNvPr>
          <p:cNvSpPr>
            <a:spLocks noGrp="1"/>
          </p:cNvSpPr>
          <p:nvPr/>
        </p:nvSpPr>
        <p:spPr>
          <a:xfrm>
            <a:off x="3295650" y="3495675"/>
            <a:ext cx="12573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0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formulation, trial, service evidence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CF034E-2089-4289-9CEE-475BE2CB47CD}"/>
              </a:ext>
            </a:extLst>
          </p:cNvPr>
          <p:cNvSpPr>
            <a:spLocks noGrp="1"/>
          </p:cNvSpPr>
          <p:nvPr/>
        </p:nvSpPr>
        <p:spPr>
          <a:xfrm>
            <a:off x="3162300" y="4191000"/>
            <a:ext cx="1619250" cy="7048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9842112-00CA-42AB-8048-6C670A8EFA00}"/>
              </a:ext>
            </a:extLst>
          </p:cNvPr>
          <p:cNvSpPr>
            <a:spLocks noGrp="1"/>
          </p:cNvSpPr>
          <p:nvPr/>
        </p:nvSpPr>
        <p:spPr>
          <a:xfrm>
            <a:off x="3295650" y="4314825"/>
            <a:ext cx="13335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Regulatory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6FBE4DE-4DE4-42C0-ACBC-114E5170BFEA}"/>
              </a:ext>
            </a:extLst>
          </p:cNvPr>
          <p:cNvSpPr>
            <a:spLocks noGrp="1"/>
          </p:cNvSpPr>
          <p:nvPr/>
        </p:nvSpPr>
        <p:spPr>
          <a:xfrm>
            <a:off x="4781550" y="3505200"/>
            <a:ext cx="118872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F0999B54-4663-4A46-A870-18D321307D87}"/>
              </a:ext>
            </a:extLst>
          </p:cNvPr>
          <p:cNvSpPr>
            <a:spLocks noGrp="1"/>
          </p:cNvSpPr>
          <p:nvPr/>
        </p:nvSpPr>
        <p:spPr>
          <a:xfrm>
            <a:off x="3295650" y="4524375"/>
            <a:ext cx="12573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7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0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REACH and product stewardship context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BF5EC928-65FA-4B85-8B8B-1082694C93FE}"/>
              </a:ext>
            </a:extLst>
          </p:cNvPr>
          <p:cNvSpPr>
            <a:spLocks noGrp="1"/>
          </p:cNvSpPr>
          <p:nvPr/>
        </p:nvSpPr>
        <p:spPr>
          <a:xfrm>
            <a:off x="5934075" y="3414332"/>
            <a:ext cx="2000250" cy="1219200"/>
          </a:xfrm>
          <a:prstGeom prst="rect">
            <a:avLst/>
          </a:prstGeom>
          <a:solidFill>
            <a:srgbClr val="061226"/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8C4F890-8055-40AC-B301-6E1C4B5896DD}"/>
              </a:ext>
            </a:extLst>
          </p:cNvPr>
          <p:cNvSpPr>
            <a:spLocks noGrp="1"/>
          </p:cNvSpPr>
          <p:nvPr/>
        </p:nvSpPr>
        <p:spPr>
          <a:xfrm>
            <a:off x="6191250" y="3695700"/>
            <a:ext cx="14859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Margin meeting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ED5C8FBA-489A-406F-9EA3-4DBFFF63B653}"/>
              </a:ext>
            </a:extLst>
          </p:cNvPr>
          <p:cNvSpPr>
            <a:spLocks noGrp="1"/>
          </p:cNvSpPr>
          <p:nvPr/>
        </p:nvSpPr>
        <p:spPr>
          <a:xfrm>
            <a:off x="6191250" y="4076700"/>
            <a:ext cx="1485900" cy="304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825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first task: rebuild the file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243546A-2C96-4B13-9A87-E743E8A5CA47}"/>
              </a:ext>
            </a:extLst>
          </p:cNvPr>
          <p:cNvSpPr>
            <a:spLocks noGrp="1"/>
          </p:cNvSpPr>
          <p:nvPr/>
        </p:nvSpPr>
        <p:spPr>
          <a:xfrm>
            <a:off x="5829300" y="3743325"/>
            <a:ext cx="95250" cy="952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E2172E-193E-4885-B408-C14148E5C927}"/>
              </a:ext>
            </a:extLst>
          </p:cNvPr>
          <p:cNvSpPr>
            <a:spLocks noGrp="1"/>
          </p:cNvSpPr>
          <p:nvPr/>
        </p:nvSpPr>
        <p:spPr>
          <a:xfrm>
            <a:off x="2393950" y="5009388"/>
            <a:ext cx="3328416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7B6A1F4A-0A80-4F69-A8E7-8CC8A308A0E3}"/>
              </a:ext>
            </a:extLst>
          </p:cNvPr>
          <p:cNvSpPr>
            <a:spLocks noGrp="1"/>
          </p:cNvSpPr>
          <p:nvPr/>
        </p:nvSpPr>
        <p:spPr>
          <a:xfrm>
            <a:off x="5829300" y="4048125"/>
            <a:ext cx="95250" cy="952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20B6C5D-9781-43A9-8564-A754BBC4E3B0}"/>
              </a:ext>
            </a:extLst>
          </p:cNvPr>
          <p:cNvSpPr>
            <a:spLocks noGrp="1"/>
          </p:cNvSpPr>
          <p:nvPr/>
        </p:nvSpPr>
        <p:spPr>
          <a:xfrm>
            <a:off x="5829300" y="3838575"/>
            <a:ext cx="95250" cy="952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68259B8-AFC0-412B-9D31-DE7E2027950D}"/>
              </a:ext>
            </a:extLst>
          </p:cNvPr>
          <p:cNvSpPr>
            <a:spLocks noGrp="1"/>
          </p:cNvSpPr>
          <p:nvPr/>
        </p:nvSpPr>
        <p:spPr>
          <a:xfrm>
            <a:off x="4800600" y="4562475"/>
            <a:ext cx="112395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093502E-A0BD-4ED2-9233-A03CACA3BCE5}"/>
              </a:ext>
            </a:extLst>
          </p:cNvPr>
          <p:cNvSpPr>
            <a:spLocks noGrp="1"/>
          </p:cNvSpPr>
          <p:nvPr/>
        </p:nvSpPr>
        <p:spPr>
          <a:xfrm>
            <a:off x="5829300" y="4124325"/>
            <a:ext cx="95250" cy="952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DCB3FCBF-AC21-4C3B-98CA-3C516FBA9A12}"/>
              </a:ext>
            </a:extLst>
          </p:cNvPr>
          <p:cNvSpPr>
            <a:spLocks noGrp="1"/>
          </p:cNvSpPr>
          <p:nvPr/>
        </p:nvSpPr>
        <p:spPr>
          <a:xfrm>
            <a:off x="8477250" y="2686050"/>
            <a:ext cx="2571750" cy="209550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3C933808-F610-497E-BC0E-94F85CDE6A73}"/>
              </a:ext>
            </a:extLst>
          </p:cNvPr>
          <p:cNvSpPr>
            <a:spLocks noGrp="1"/>
          </p:cNvSpPr>
          <p:nvPr/>
        </p:nvSpPr>
        <p:spPr>
          <a:xfrm>
            <a:off x="8477250" y="2686050"/>
            <a:ext cx="47625" cy="209550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DE8FD216-C2B9-4A48-A05B-86886B4BA398}"/>
              </a:ext>
            </a:extLst>
          </p:cNvPr>
          <p:cNvSpPr>
            <a:spLocks noGrp="1"/>
          </p:cNvSpPr>
          <p:nvPr/>
        </p:nvSpPr>
        <p:spPr>
          <a:xfrm>
            <a:off x="8705850" y="2914650"/>
            <a:ext cx="2114550" cy="1409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“We had the data. What we did not have was a clean operating file: owner, evidence, decision, next step.”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DC1E1A1-FE2F-48A7-9022-6B90A237BBAF}"/>
              </a:ext>
            </a:extLst>
          </p:cNvPr>
          <p:cNvSpPr>
            <a:spLocks noGrp="1"/>
          </p:cNvSpPr>
          <p:nvPr/>
        </p:nvSpPr>
        <p:spPr>
          <a:xfrm>
            <a:off x="8705850" y="4457700"/>
            <a:ext cx="2276094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38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lang="en-US" sz="638" b="1" dirty="0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REGIONAL HR MANAGER </a:t>
            </a:r>
            <a:r>
              <a:rPr sz="638" b="1" dirty="0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| COMMERCIAL LEADERSHIP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1D9CAB45-5FA8-4FF1-9C6C-D2786D04D597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34EA9C4-7C61-4AE8-B759-BDC3BE3D4B82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2 / 7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EB02C434-F3A2-B511-BBAA-FF2F517A52D6}"/>
              </a:ext>
            </a:extLst>
          </p:cNvPr>
          <p:cNvSpPr>
            <a:spLocks noGrp="1"/>
          </p:cNvSpPr>
          <p:nvPr/>
        </p:nvSpPr>
        <p:spPr>
          <a:xfrm rot="23220000">
            <a:off x="5624688" y="3198536"/>
            <a:ext cx="941832" cy="18288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3DB1359-77B0-1BC1-80D3-C831D4594FA1}"/>
              </a:ext>
            </a:extLst>
          </p:cNvPr>
          <p:cNvSpPr>
            <a:spLocks noGrp="1"/>
          </p:cNvSpPr>
          <p:nvPr/>
        </p:nvSpPr>
        <p:spPr>
          <a:xfrm>
            <a:off x="2386712" y="2981325"/>
            <a:ext cx="329184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19227377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A4717C9C-FA03-4227-BB3C-BCDA88599FB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B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D69BA03-B44F-48A0-84B4-0A906BB7D2A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B213BF1-CF6D-4B4E-9928-AC8751195628}"/>
              </a:ext>
            </a:extLst>
          </p:cNvPr>
          <p:cNvSpPr>
            <a:spLocks noGrp="1"/>
          </p:cNvSpPr>
          <p:nvPr/>
        </p:nvSpPr>
        <p:spPr>
          <a:xfrm>
            <a:off x="0" y="609600"/>
            <a:ext cx="1219200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450" y="195237"/>
            <a:ext cx="1657350" cy="40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108808" y="114300"/>
            <a:ext cx="451884" cy="647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15165684-CA7D-432A-A1A1-31DADEF73914}"/>
              </a:ext>
            </a:extLst>
          </p:cNvPr>
          <p:cNvSpPr>
            <a:spLocks noGrp="1"/>
          </p:cNvSpPr>
          <p:nvPr/>
        </p:nvSpPr>
        <p:spPr>
          <a:xfrm>
            <a:off x="552450" y="971550"/>
            <a:ext cx="323850" cy="28575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>
              <a:ext uri="{FF2B5EF4-FFF2-40B4-BE49-F238E27FC236}">
                <a16:creationId xmlns:a16="http://schemas.microsoft.com/office/drawing/2014/main" id="{0836123A-CCFA-48F1-84F5-AE2F1EDD2C13}"/>
              </a:ext>
            </a:extLst>
          </p:cNvPr>
          <p:cNvSpPr>
            <a:spLocks noGrp="1"/>
          </p:cNvSpPr>
          <p:nvPr/>
        </p:nvSpPr>
        <p:spPr>
          <a:xfrm>
            <a:off x="990600" y="904875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PUBLIC EVIDENCE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36016085-44F2-4145-A9B1-57DB4887CE76}"/>
              </a:ext>
            </a:extLst>
          </p:cNvPr>
          <p:cNvSpPr>
            <a:spLocks noGrp="1"/>
          </p:cNvSpPr>
          <p:nvPr/>
        </p:nvSpPr>
        <p:spPr>
          <a:xfrm>
            <a:off x="552450" y="1257300"/>
            <a:ext cx="7239000" cy="609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The pressure was real, and it was uneven.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CA991AA-828C-4718-9C88-62047050AEE6}"/>
              </a:ext>
            </a:extLst>
          </p:cNvPr>
          <p:cNvSpPr>
            <a:spLocks noGrp="1"/>
          </p:cNvSpPr>
          <p:nvPr/>
        </p:nvSpPr>
        <p:spPr>
          <a:xfrm>
            <a:off x="590550" y="2038350"/>
            <a:ext cx="619125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FY2025 operating income moved in different directions by segment, which is exactly where exception-driven execution matters.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790ACC0-D2A3-4935-8056-893BF01BDBEC}"/>
              </a:ext>
            </a:extLst>
          </p:cNvPr>
          <p:cNvSpPr>
            <a:spLocks noGrp="1"/>
          </p:cNvSpPr>
          <p:nvPr/>
        </p:nvSpPr>
        <p:spPr>
          <a:xfrm>
            <a:off x="742950" y="2857500"/>
            <a:ext cx="9334500" cy="20764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C91082C-8A41-4306-8153-E30A7F85053C}"/>
              </a:ext>
            </a:extLst>
          </p:cNvPr>
          <p:cNvSpPr>
            <a:spLocks noGrp="1"/>
          </p:cNvSpPr>
          <p:nvPr/>
        </p:nvSpPr>
        <p:spPr>
          <a:xfrm>
            <a:off x="1028700" y="3105150"/>
            <a:ext cx="53340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7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97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FY2025 operating income by reportable segment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6515CB8-93EC-489D-A2F9-FF14C16CA100}"/>
              </a:ext>
            </a:extLst>
          </p:cNvPr>
          <p:cNvSpPr>
            <a:spLocks noGrp="1"/>
          </p:cNvSpPr>
          <p:nvPr/>
        </p:nvSpPr>
        <p:spPr>
          <a:xfrm>
            <a:off x="1028700" y="3333750"/>
            <a:ext cx="20955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75" b="0">
                <a:solidFill>
                  <a:srgbClr val="7891AD"/>
                </a:solidFill>
                <a:latin typeface="Aptos Mono"/>
                <a:ea typeface="Aptos Mono"/>
                <a:cs typeface="Aptos Mono"/>
              </a:defRPr>
            </a:pPr>
            <a:r>
              <a:rPr sz="675" b="0">
                <a:solidFill>
                  <a:srgbClr val="7891AD"/>
                </a:solidFill>
                <a:latin typeface="Aptos Mono"/>
                <a:ea typeface="Aptos Mono"/>
                <a:cs typeface="Aptos Mono"/>
              </a:rPr>
              <a:t>$M; change vs. FY2024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8DED7BC6-2CBA-44A5-86E3-E560C1901AA6}"/>
              </a:ext>
            </a:extLst>
          </p:cNvPr>
          <p:cNvSpPr>
            <a:spLocks noGrp="1"/>
          </p:cNvSpPr>
          <p:nvPr/>
        </p:nvSpPr>
        <p:spPr>
          <a:xfrm>
            <a:off x="1028700" y="3743325"/>
            <a:ext cx="18097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Fuel Specialties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44ECF12-A9B8-4082-8AF8-020F80EA785B}"/>
              </a:ext>
            </a:extLst>
          </p:cNvPr>
          <p:cNvSpPr>
            <a:spLocks noGrp="1"/>
          </p:cNvSpPr>
          <p:nvPr/>
        </p:nvSpPr>
        <p:spPr>
          <a:xfrm>
            <a:off x="3076575" y="3762375"/>
            <a:ext cx="4953000" cy="171450"/>
          </a:xfrm>
          <a:prstGeom prst="rect">
            <a:avLst/>
          </a:prstGeom>
          <a:solidFill>
            <a:srgbClr val="DDE9F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7F023329-6BD4-4F91-BDDD-74BDD4A1EB72}"/>
              </a:ext>
            </a:extLst>
          </p:cNvPr>
          <p:cNvSpPr>
            <a:spLocks noGrp="1"/>
          </p:cNvSpPr>
          <p:nvPr/>
        </p:nvSpPr>
        <p:spPr>
          <a:xfrm>
            <a:off x="3076575" y="3762375"/>
            <a:ext cx="4482465" cy="1714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AF4E13-295D-4623-AA44-5A31D499714D}"/>
              </a:ext>
            </a:extLst>
          </p:cNvPr>
          <p:cNvSpPr>
            <a:spLocks noGrp="1"/>
          </p:cNvSpPr>
          <p:nvPr/>
        </p:nvSpPr>
        <p:spPr>
          <a:xfrm>
            <a:off x="8220075" y="3714750"/>
            <a:ext cx="8572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$144.8M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19ADB13-E9DB-46F9-9E3C-A65C5654CA38}"/>
              </a:ext>
            </a:extLst>
          </p:cNvPr>
          <p:cNvSpPr>
            <a:spLocks noGrp="1"/>
          </p:cNvSpPr>
          <p:nvPr/>
        </p:nvSpPr>
        <p:spPr>
          <a:xfrm>
            <a:off x="9124950" y="3714750"/>
            <a:ext cx="9525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0C75D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C75DF"/>
                </a:solidFill>
                <a:latin typeface="Aptos"/>
                <a:ea typeface="Aptos"/>
                <a:cs typeface="Aptos"/>
              </a:rPr>
              <a:t>+12%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12C6866-D9AF-4736-9A84-49E4E221B7A1}"/>
              </a:ext>
            </a:extLst>
          </p:cNvPr>
          <p:cNvSpPr>
            <a:spLocks noGrp="1"/>
          </p:cNvSpPr>
          <p:nvPr/>
        </p:nvSpPr>
        <p:spPr>
          <a:xfrm>
            <a:off x="1028700" y="4162425"/>
            <a:ext cx="18097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Performance Chemicals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F4B909AE-1763-43BF-84B4-B780B4432F9F}"/>
              </a:ext>
            </a:extLst>
          </p:cNvPr>
          <p:cNvSpPr>
            <a:spLocks noGrp="1"/>
          </p:cNvSpPr>
          <p:nvPr/>
        </p:nvSpPr>
        <p:spPr>
          <a:xfrm>
            <a:off x="3076575" y="4181475"/>
            <a:ext cx="4953000" cy="171450"/>
          </a:xfrm>
          <a:prstGeom prst="rect">
            <a:avLst/>
          </a:prstGeom>
          <a:solidFill>
            <a:srgbClr val="DDE9F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AD94EB3-7F79-408C-A48F-21F74EA1D3DF}"/>
              </a:ext>
            </a:extLst>
          </p:cNvPr>
          <p:cNvSpPr>
            <a:spLocks noGrp="1"/>
          </p:cNvSpPr>
          <p:nvPr/>
        </p:nvSpPr>
        <p:spPr>
          <a:xfrm>
            <a:off x="3076575" y="4181475"/>
            <a:ext cx="1888331" cy="171450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B41ABC-616F-4BB6-86CD-BD1ACA859E8D}"/>
              </a:ext>
            </a:extLst>
          </p:cNvPr>
          <p:cNvSpPr>
            <a:spLocks noGrp="1"/>
          </p:cNvSpPr>
          <p:nvPr/>
        </p:nvSpPr>
        <p:spPr>
          <a:xfrm>
            <a:off x="8220075" y="4133850"/>
            <a:ext cx="8572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$61.0M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6F5E4BE-25D6-4029-AB16-AAE0D5F15240}"/>
              </a:ext>
            </a:extLst>
          </p:cNvPr>
          <p:cNvSpPr>
            <a:spLocks noGrp="1"/>
          </p:cNvSpPr>
          <p:nvPr/>
        </p:nvSpPr>
        <p:spPr>
          <a:xfrm>
            <a:off x="9124950" y="4133850"/>
            <a:ext cx="9525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A53E36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A53E36"/>
                </a:solidFill>
                <a:latin typeface="Aptos"/>
                <a:ea typeface="Aptos"/>
                <a:cs typeface="Aptos"/>
              </a:rPr>
              <a:t>-26%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A0D60F4C-CCF7-419C-83DA-71A88BF457FB}"/>
              </a:ext>
            </a:extLst>
          </p:cNvPr>
          <p:cNvSpPr>
            <a:spLocks noGrp="1"/>
          </p:cNvSpPr>
          <p:nvPr/>
        </p:nvSpPr>
        <p:spPr>
          <a:xfrm>
            <a:off x="1028700" y="4581525"/>
            <a:ext cx="180975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Oilfield Services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AA928FEF-1E82-4240-B356-DF7B24D5053B}"/>
              </a:ext>
            </a:extLst>
          </p:cNvPr>
          <p:cNvSpPr>
            <a:spLocks noGrp="1"/>
          </p:cNvSpPr>
          <p:nvPr/>
        </p:nvSpPr>
        <p:spPr>
          <a:xfrm>
            <a:off x="3076575" y="4600575"/>
            <a:ext cx="4953000" cy="171450"/>
          </a:xfrm>
          <a:prstGeom prst="rect">
            <a:avLst/>
          </a:prstGeom>
          <a:solidFill>
            <a:srgbClr val="DDE9F6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073C292-EC45-4B22-B8DB-9AA3482D5E8E}"/>
              </a:ext>
            </a:extLst>
          </p:cNvPr>
          <p:cNvSpPr>
            <a:spLocks noGrp="1"/>
          </p:cNvSpPr>
          <p:nvPr/>
        </p:nvSpPr>
        <p:spPr>
          <a:xfrm>
            <a:off x="3076575" y="4600575"/>
            <a:ext cx="721281" cy="171450"/>
          </a:xfrm>
          <a:prstGeom prst="rect">
            <a:avLst/>
          </a:prstGeom>
          <a:solidFill>
            <a:srgbClr val="F7C25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1F58054B-3D9A-4FAA-9E13-37E960C934BB}"/>
              </a:ext>
            </a:extLst>
          </p:cNvPr>
          <p:cNvSpPr>
            <a:spLocks noGrp="1"/>
          </p:cNvSpPr>
          <p:nvPr/>
        </p:nvSpPr>
        <p:spPr>
          <a:xfrm>
            <a:off x="8220075" y="4552950"/>
            <a:ext cx="8572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1">
                <a:solidFill>
                  <a:srgbClr val="07111F"/>
                </a:solidFill>
                <a:latin typeface="Aptos"/>
                <a:ea typeface="Aptos"/>
                <a:cs typeface="Aptos"/>
              </a:defRPr>
            </a:pPr>
            <a:r>
              <a:rPr sz="1125" b="1">
                <a:solidFill>
                  <a:srgbClr val="07111F"/>
                </a:solidFill>
                <a:latin typeface="Aptos"/>
                <a:ea typeface="Aptos"/>
                <a:cs typeface="Aptos"/>
              </a:rPr>
              <a:t>$23.3M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A2F66D45-C29D-424C-829E-A235DDF24424}"/>
              </a:ext>
            </a:extLst>
          </p:cNvPr>
          <p:cNvSpPr>
            <a:spLocks noGrp="1"/>
          </p:cNvSpPr>
          <p:nvPr/>
        </p:nvSpPr>
        <p:spPr>
          <a:xfrm>
            <a:off x="9124950" y="4552950"/>
            <a:ext cx="95250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050" b="1">
                <a:solidFill>
                  <a:srgbClr val="A53E36"/>
                </a:solidFill>
                <a:latin typeface="Aptos"/>
                <a:ea typeface="Aptos"/>
                <a:cs typeface="Aptos"/>
              </a:defRPr>
            </a:pPr>
            <a:r>
              <a:rPr sz="1050" b="1">
                <a:solidFill>
                  <a:srgbClr val="A53E36"/>
                </a:solidFill>
                <a:latin typeface="Aptos"/>
                <a:ea typeface="Aptos"/>
                <a:cs typeface="Aptos"/>
              </a:rPr>
              <a:t>-40%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D132186-83E2-4012-885A-4F8A11B81E9C}"/>
              </a:ext>
            </a:extLst>
          </p:cNvPr>
          <p:cNvSpPr>
            <a:spLocks noGrp="1"/>
          </p:cNvSpPr>
          <p:nvPr/>
        </p:nvSpPr>
        <p:spPr>
          <a:xfrm>
            <a:off x="10287000" y="2857500"/>
            <a:ext cx="1371600" cy="95250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767F8B90-CE74-4294-A109-CA56213CF67C}"/>
              </a:ext>
            </a:extLst>
          </p:cNvPr>
          <p:cNvSpPr>
            <a:spLocks noGrp="1"/>
          </p:cNvSpPr>
          <p:nvPr/>
        </p:nvSpPr>
        <p:spPr>
          <a:xfrm>
            <a:off x="10458450" y="3009900"/>
            <a:ext cx="10287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$42.9M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8106B7F5-278B-4E1F-8BAA-1C8366C00364}"/>
              </a:ext>
            </a:extLst>
          </p:cNvPr>
          <p:cNvSpPr>
            <a:spLocks noGrp="1"/>
          </p:cNvSpPr>
          <p:nvPr/>
        </p:nvSpPr>
        <p:spPr>
          <a:xfrm>
            <a:off x="10458450" y="3409950"/>
            <a:ext cx="10287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Q3 impairment and restructuring charges tied to selected businesses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E910B19-EEFC-4D91-B407-F6E90A7FE052}"/>
              </a:ext>
            </a:extLst>
          </p:cNvPr>
          <p:cNvSpPr>
            <a:spLocks noGrp="1"/>
          </p:cNvSpPr>
          <p:nvPr/>
        </p:nvSpPr>
        <p:spPr>
          <a:xfrm>
            <a:off x="10287000" y="3981450"/>
            <a:ext cx="1371600" cy="95250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8EA5EFE-4B43-4AF7-8CEA-EF610D1939DB}"/>
              </a:ext>
            </a:extLst>
          </p:cNvPr>
          <p:cNvSpPr>
            <a:spLocks noGrp="1"/>
          </p:cNvSpPr>
          <p:nvPr/>
        </p:nvSpPr>
        <p:spPr>
          <a:xfrm>
            <a:off x="10458450" y="4133850"/>
            <a:ext cx="102870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$23.6M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65773CCE-DED1-40B0-A213-1F4F7C540BC7}"/>
              </a:ext>
            </a:extLst>
          </p:cNvPr>
          <p:cNvSpPr>
            <a:spLocks noGrp="1"/>
          </p:cNvSpPr>
          <p:nvPr/>
        </p:nvSpPr>
        <p:spPr>
          <a:xfrm>
            <a:off x="10458450" y="4533900"/>
            <a:ext cx="10287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Internal-use software capitalized for regional ERP implementation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267BBA26-F6F8-457D-A696-60B76C563EDC}"/>
              </a:ext>
            </a:extLst>
          </p:cNvPr>
          <p:cNvSpPr>
            <a:spLocks noGrp="1"/>
          </p:cNvSpPr>
          <p:nvPr/>
        </p:nvSpPr>
        <p:spPr>
          <a:xfrm>
            <a:off x="742950" y="5410200"/>
            <a:ext cx="10915650" cy="9525"/>
          </a:xfrm>
          <a:prstGeom prst="rect">
            <a:avLst/>
          </a:prstGeom>
          <a:solidFill>
            <a:srgbClr val="D6E2F0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9A849B5-6EBF-48D4-84F5-3D0944B7E404}"/>
              </a:ext>
            </a:extLst>
          </p:cNvPr>
          <p:cNvSpPr>
            <a:spLocks noGrp="1"/>
          </p:cNvSpPr>
          <p:nvPr/>
        </p:nvSpPr>
        <p:spPr>
          <a:xfrm>
            <a:off x="742950" y="5657850"/>
            <a:ext cx="10477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Implication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0DC15E7-0A72-40FF-BF03-BCEF02DAD700}"/>
              </a:ext>
            </a:extLst>
          </p:cNvPr>
          <p:cNvSpPr>
            <a:spLocks noGrp="1"/>
          </p:cNvSpPr>
          <p:nvPr/>
        </p:nvSpPr>
        <p:spPr>
          <a:xfrm>
            <a:off x="1905000" y="5581650"/>
            <a:ext cx="781050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5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When pressure is uneven, leaders need faster exception handling, not another static dashboard.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6BB32E00-2FD9-4031-B9ED-0438291FD54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9CA8FB87-70D3-4ADF-B7D9-3D2C95B17039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3 / 7</a:t>
            </a:r>
          </a:p>
        </p:txBody>
      </p:sp>
    </p:spTree>
    <p:extLst>
      <p:ext uri="{BB962C8B-B14F-4D97-AF65-F5344CB8AC3E}">
        <p14:creationId xmlns:p14="http://schemas.microsoft.com/office/powerpoint/2010/main" val="2763993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Rectangle 35">
            <a:extLst>
              <a:ext uri="{FF2B5EF4-FFF2-40B4-BE49-F238E27FC236}">
                <a16:creationId xmlns:a16="http://schemas.microsoft.com/office/drawing/2014/main" id="{9668AE09-2208-42F0-932A-18475FC73574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450" y="480987"/>
            <a:ext cx="1657350" cy="40962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108808" y="400050"/>
            <a:ext cx="451884" cy="6477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CCE0983-5C10-496C-80B4-33F08E590C5A}"/>
              </a:ext>
            </a:extLst>
          </p:cNvPr>
          <p:cNvSpPr>
            <a:spLocks noGrp="1"/>
          </p:cNvSpPr>
          <p:nvPr/>
        </p:nvSpPr>
        <p:spPr>
          <a:xfrm>
            <a:off x="552450" y="971550"/>
            <a:ext cx="323850" cy="28575"/>
          </a:xfrm>
          <a:prstGeom prst="rect">
            <a:avLst/>
          </a:prstGeom>
          <a:solidFill>
            <a:srgbClr val="7C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5" name="kicker-label">
            <a:extLst>
              <a:ext uri="{FF2B5EF4-FFF2-40B4-BE49-F238E27FC236}">
                <a16:creationId xmlns:a16="http://schemas.microsoft.com/office/drawing/2014/main" id="{26298A07-7A09-4183-9E0E-1BF01FE48E0B}"/>
              </a:ext>
            </a:extLst>
          </p:cNvPr>
          <p:cNvSpPr>
            <a:spLocks noGrp="1"/>
          </p:cNvSpPr>
          <p:nvPr/>
        </p:nvSpPr>
        <p:spPr>
          <a:xfrm>
            <a:off x="990600" y="904875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DESKWISE X-RAY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E1E871-A0BF-40FF-99F3-83A57C04A179}"/>
              </a:ext>
            </a:extLst>
          </p:cNvPr>
          <p:cNvSpPr>
            <a:spLocks noGrp="1"/>
          </p:cNvSpPr>
          <p:nvPr/>
        </p:nvSpPr>
        <p:spPr>
          <a:xfrm>
            <a:off x="552450" y="1257300"/>
            <a:ext cx="72390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3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3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Four unmanaged loops slowed execution.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DCAAFD5-ED1C-42F1-A4D1-13A108C94A67}"/>
              </a:ext>
            </a:extLst>
          </p:cNvPr>
          <p:cNvSpPr>
            <a:spLocks noGrp="1"/>
          </p:cNvSpPr>
          <p:nvPr/>
        </p:nvSpPr>
        <p:spPr>
          <a:xfrm>
            <a:off x="4762500" y="2876550"/>
            <a:ext cx="2667000" cy="1123950"/>
          </a:xfrm>
          <a:prstGeom prst="rect">
            <a:avLst/>
          </a:prstGeom>
          <a:solidFill>
            <a:srgbClr val="0A1A33"/>
          </a:solidFill>
          <a:ln w="19050">
            <a:solidFill>
              <a:srgbClr val="3BA9F4"/>
            </a:solidFill>
            <a:prstDash val="solid"/>
          </a:ln>
        </p:spPr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29E0D5B-9FCD-4AE5-A089-16683082AD51}"/>
              </a:ext>
            </a:extLst>
          </p:cNvPr>
          <p:cNvSpPr>
            <a:spLocks noGrp="1"/>
          </p:cNvSpPr>
          <p:nvPr/>
        </p:nvSpPr>
        <p:spPr>
          <a:xfrm>
            <a:off x="5048250" y="3086100"/>
            <a:ext cx="2095500" cy="552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Decision file</a:t>
            </a:r>
          </a:p>
          <a:p>
            <a:pPr algn="ctr">
              <a:def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20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incomplete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914E088-ED64-49F9-9815-D82C936AD9A5}"/>
              </a:ext>
            </a:extLst>
          </p:cNvPr>
          <p:cNvSpPr>
            <a:spLocks noGrp="1"/>
          </p:cNvSpPr>
          <p:nvPr/>
        </p:nvSpPr>
        <p:spPr>
          <a:xfrm>
            <a:off x="5048250" y="3733800"/>
            <a:ext cx="20955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750" b="0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0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evidence • owner • next step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8D4465B-D7EB-4D41-9C22-42BE83713061}"/>
              </a:ext>
            </a:extLst>
          </p:cNvPr>
          <p:cNvSpPr>
            <a:spLocks noGrp="1"/>
          </p:cNvSpPr>
          <p:nvPr/>
        </p:nvSpPr>
        <p:spPr>
          <a:xfrm>
            <a:off x="1181100" y="2286000"/>
            <a:ext cx="2381250" cy="1104900"/>
          </a:xfrm>
          <a:prstGeom prst="rect">
            <a:avLst/>
          </a:prstGeom>
          <a:solidFill>
            <a:srgbClr val="061226">
              <a:alpha val="90196"/>
            </a:srgbClr>
          </a:solidFill>
          <a:ln w="19050">
            <a:solidFill>
              <a:srgbClr val="0C75DF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DA80DA1-B136-47DC-BB46-8488FF0520E5}"/>
              </a:ext>
            </a:extLst>
          </p:cNvPr>
          <p:cNvSpPr>
            <a:spLocks noGrp="1"/>
          </p:cNvSpPr>
          <p:nvPr/>
        </p:nvSpPr>
        <p:spPr>
          <a:xfrm>
            <a:off x="1352550" y="2438400"/>
            <a:ext cx="381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D6833908-C067-4977-989B-AA272AA8D5F9}"/>
              </a:ext>
            </a:extLst>
          </p:cNvPr>
          <p:cNvSpPr>
            <a:spLocks noGrp="1"/>
          </p:cNvSpPr>
          <p:nvPr/>
        </p:nvSpPr>
        <p:spPr>
          <a:xfrm>
            <a:off x="1352550" y="2686050"/>
            <a:ext cx="1866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Margin exception assembly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0D6740B-DB5E-4B74-9F4C-1BE919D6AB5E}"/>
              </a:ext>
            </a:extLst>
          </p:cNvPr>
          <p:cNvSpPr>
            <a:spLocks noGrp="1"/>
          </p:cNvSpPr>
          <p:nvPr/>
        </p:nvSpPr>
        <p:spPr>
          <a:xfrm>
            <a:off x="1352550" y="3009900"/>
            <a:ext cx="1952625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price, cost, customer, regional context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C67FBB02-4CAC-4D1B-B9D0-E04A560F1D07}"/>
              </a:ext>
            </a:extLst>
          </p:cNvPr>
          <p:cNvSpPr>
            <a:spLocks noGrp="1"/>
          </p:cNvSpPr>
          <p:nvPr/>
        </p:nvSpPr>
        <p:spPr>
          <a:xfrm>
            <a:off x="8629650" y="2286000"/>
            <a:ext cx="2381250" cy="1104900"/>
          </a:xfrm>
          <a:prstGeom prst="rect">
            <a:avLst/>
          </a:prstGeom>
          <a:solidFill>
            <a:srgbClr val="061226">
              <a:alpha val="90196"/>
            </a:srgbClr>
          </a:solidFill>
          <a:ln w="19050">
            <a:solidFill>
              <a:srgbClr val="3BA9F4"/>
            </a:solidFill>
            <a:prstDash val="solid"/>
          </a:ln>
        </p:spPr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F1338DA-35F4-4133-9D89-826D30FC1A2F}"/>
              </a:ext>
            </a:extLst>
          </p:cNvPr>
          <p:cNvSpPr>
            <a:spLocks noGrp="1"/>
          </p:cNvSpPr>
          <p:nvPr/>
        </p:nvSpPr>
        <p:spPr>
          <a:xfrm>
            <a:off x="8801100" y="2438400"/>
            <a:ext cx="381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3BA9F4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3BA9F4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D685F72-8239-410B-9B5C-0DC165CACF06}"/>
              </a:ext>
            </a:extLst>
          </p:cNvPr>
          <p:cNvSpPr>
            <a:spLocks noGrp="1"/>
          </p:cNvSpPr>
          <p:nvPr/>
        </p:nvSpPr>
        <p:spPr>
          <a:xfrm>
            <a:off x="8801100" y="2686050"/>
            <a:ext cx="1866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Technical evidence chase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B8B5D88-1F88-452D-9030-232F0844325E}"/>
              </a:ext>
            </a:extLst>
          </p:cNvPr>
          <p:cNvSpPr>
            <a:spLocks noGrp="1"/>
          </p:cNvSpPr>
          <p:nvPr/>
        </p:nvSpPr>
        <p:spPr>
          <a:xfrm>
            <a:off x="8801100" y="3009900"/>
            <a:ext cx="1952625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product, R&amp;D, regulatory, trial facts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4030CBD-D94C-49E4-93E1-75F49629BF81}"/>
              </a:ext>
            </a:extLst>
          </p:cNvPr>
          <p:cNvSpPr>
            <a:spLocks noGrp="1"/>
          </p:cNvSpPr>
          <p:nvPr/>
        </p:nvSpPr>
        <p:spPr>
          <a:xfrm>
            <a:off x="1181100" y="4305300"/>
            <a:ext cx="2381250" cy="1104900"/>
          </a:xfrm>
          <a:prstGeom prst="rect">
            <a:avLst/>
          </a:prstGeom>
          <a:solidFill>
            <a:srgbClr val="061226">
              <a:alpha val="90196"/>
            </a:srgbClr>
          </a:solidFill>
          <a:ln w="19050">
            <a:solidFill>
              <a:srgbClr val="F7C25E"/>
            </a:solidFill>
            <a:prstDash val="solid"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70E9554B-04C3-4A91-B2C4-7A09BD329A3F}"/>
              </a:ext>
            </a:extLst>
          </p:cNvPr>
          <p:cNvSpPr>
            <a:spLocks noGrp="1"/>
          </p:cNvSpPr>
          <p:nvPr/>
        </p:nvSpPr>
        <p:spPr>
          <a:xfrm>
            <a:off x="1352550" y="4457700"/>
            <a:ext cx="381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F7C25E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F7C25E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03B53D28-3B58-440B-A5E5-31BD1A46D5E7}"/>
              </a:ext>
            </a:extLst>
          </p:cNvPr>
          <p:cNvSpPr>
            <a:spLocks noGrp="1"/>
          </p:cNvSpPr>
          <p:nvPr/>
        </p:nvSpPr>
        <p:spPr>
          <a:xfrm>
            <a:off x="1352550" y="4705350"/>
            <a:ext cx="1866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ERP-adjacent exceptions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A9F8FFD4-EB2A-4754-86F5-6F00B36B8B88}"/>
              </a:ext>
            </a:extLst>
          </p:cNvPr>
          <p:cNvSpPr>
            <a:spLocks noGrp="1"/>
          </p:cNvSpPr>
          <p:nvPr/>
        </p:nvSpPr>
        <p:spPr>
          <a:xfrm>
            <a:off x="1352550" y="5029200"/>
            <a:ext cx="1952625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records improved; decisions still moved outside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45CF9C81-2188-4531-9EC6-388F274E02E3}"/>
              </a:ext>
            </a:extLst>
          </p:cNvPr>
          <p:cNvSpPr>
            <a:spLocks noGrp="1"/>
          </p:cNvSpPr>
          <p:nvPr/>
        </p:nvSpPr>
        <p:spPr>
          <a:xfrm>
            <a:off x="8629650" y="4305300"/>
            <a:ext cx="2381250" cy="1104900"/>
          </a:xfrm>
          <a:prstGeom prst="rect">
            <a:avLst/>
          </a:prstGeom>
          <a:solidFill>
            <a:srgbClr val="061226">
              <a:alpha val="90196"/>
            </a:srgbClr>
          </a:solidFill>
          <a:ln w="19050">
            <a:solidFill>
              <a:srgbClr val="0C75DF"/>
            </a:solidFill>
            <a:prstDash val="solid"/>
          </a:ln>
        </p:spPr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D45BBBB-FC7B-4F2E-87B4-D69747A68606}"/>
              </a:ext>
            </a:extLst>
          </p:cNvPr>
          <p:cNvSpPr>
            <a:spLocks noGrp="1"/>
          </p:cNvSpPr>
          <p:nvPr/>
        </p:nvSpPr>
        <p:spPr>
          <a:xfrm>
            <a:off x="8801100" y="4457700"/>
            <a:ext cx="381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9919118E-7BF5-47F6-BB36-3A1E193A234F}"/>
              </a:ext>
            </a:extLst>
          </p:cNvPr>
          <p:cNvSpPr>
            <a:spLocks noGrp="1"/>
          </p:cNvSpPr>
          <p:nvPr/>
        </p:nvSpPr>
        <p:spPr>
          <a:xfrm>
            <a:off x="8801100" y="4705350"/>
            <a:ext cx="1866900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Critical-role throughput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8A635312-21ED-4CFA-91C5-7F2C69851CDB}"/>
              </a:ext>
            </a:extLst>
          </p:cNvPr>
          <p:cNvSpPr>
            <a:spLocks noGrp="1"/>
          </p:cNvSpPr>
          <p:nvPr/>
        </p:nvSpPr>
        <p:spPr>
          <a:xfrm>
            <a:off x="8801100" y="5029200"/>
            <a:ext cx="1952625" cy="2476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13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13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hiring/onboarding dependencies hit execution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C9FBD42-E898-40F7-83F1-A7F23EA470FF}"/>
              </a:ext>
            </a:extLst>
          </p:cNvPr>
          <p:cNvSpPr>
            <a:spLocks noGrp="1"/>
          </p:cNvSpPr>
          <p:nvPr/>
        </p:nvSpPr>
        <p:spPr>
          <a:xfrm>
            <a:off x="3562350" y="2838450"/>
            <a:ext cx="120015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FF528D34-D9A6-4055-B6E4-8DB65C3C8F9E}"/>
              </a:ext>
            </a:extLst>
          </p:cNvPr>
          <p:cNvSpPr>
            <a:spLocks noGrp="1"/>
          </p:cNvSpPr>
          <p:nvPr/>
        </p:nvSpPr>
        <p:spPr>
          <a:xfrm>
            <a:off x="7429500" y="2838450"/>
            <a:ext cx="1200150" cy="19050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323A7A1-0EC1-4FEB-89A3-7EE4C612EBFE}"/>
              </a:ext>
            </a:extLst>
          </p:cNvPr>
          <p:cNvSpPr>
            <a:spLocks noGrp="1"/>
          </p:cNvSpPr>
          <p:nvPr/>
        </p:nvSpPr>
        <p:spPr>
          <a:xfrm>
            <a:off x="3562350" y="4857750"/>
            <a:ext cx="1200150" cy="19050"/>
          </a:xfrm>
          <a:prstGeom prst="rect">
            <a:avLst/>
          </a:prstGeom>
          <a:solidFill>
            <a:srgbClr val="F7C25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EEC15F40-0864-4F8B-A88C-A0F8021A19A7}"/>
              </a:ext>
            </a:extLst>
          </p:cNvPr>
          <p:cNvSpPr>
            <a:spLocks noGrp="1"/>
          </p:cNvSpPr>
          <p:nvPr/>
        </p:nvSpPr>
        <p:spPr>
          <a:xfrm>
            <a:off x="7429500" y="4857750"/>
            <a:ext cx="120015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E4707E00-289D-46C3-83D1-56E609C4758C}"/>
              </a:ext>
            </a:extLst>
          </p:cNvPr>
          <p:cNvSpPr>
            <a:spLocks noGrp="1"/>
          </p:cNvSpPr>
          <p:nvPr/>
        </p:nvSpPr>
        <p:spPr>
          <a:xfrm>
            <a:off x="6076950" y="2286000"/>
            <a:ext cx="19050" cy="590550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5C80587-7BFF-411C-9809-7B3F0DE29ED7}"/>
              </a:ext>
            </a:extLst>
          </p:cNvPr>
          <p:cNvSpPr>
            <a:spLocks noGrp="1"/>
          </p:cNvSpPr>
          <p:nvPr/>
        </p:nvSpPr>
        <p:spPr>
          <a:xfrm>
            <a:off x="6076950" y="4000500"/>
            <a:ext cx="19050" cy="1409700"/>
          </a:xfrm>
          <a:prstGeom prst="rect">
            <a:avLst/>
          </a:prstGeom>
          <a:solidFill>
            <a:srgbClr val="F7C25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FEEFC79-D40A-41EE-BCDF-867F8346B8C8}"/>
              </a:ext>
            </a:extLst>
          </p:cNvPr>
          <p:cNvSpPr>
            <a:spLocks noGrp="1"/>
          </p:cNvSpPr>
          <p:nvPr/>
        </p:nvSpPr>
        <p:spPr>
          <a:xfrm>
            <a:off x="552450" y="5848350"/>
            <a:ext cx="8572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Finding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48E3B6AB-A947-48A4-9B7B-F3B01623E007}"/>
              </a:ext>
            </a:extLst>
          </p:cNvPr>
          <p:cNvSpPr>
            <a:spLocks noGrp="1"/>
          </p:cNvSpPr>
          <p:nvPr/>
        </p:nvSpPr>
        <p:spPr>
          <a:xfrm>
            <a:off x="1428750" y="5753100"/>
            <a:ext cx="78105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7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72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The bottleneck was not a single system. It was the unmanaged work between systems.</a:t>
            </a: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1A54930A-744F-4C48-BE78-A12ECFB20910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E5A89384-4534-4EFA-8894-00231A054EFA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4 / 7</a:t>
            </a:r>
          </a:p>
        </p:txBody>
      </p:sp>
    </p:spTree>
    <p:extLst>
      <p:ext uri="{BB962C8B-B14F-4D97-AF65-F5344CB8AC3E}">
        <p14:creationId xmlns:p14="http://schemas.microsoft.com/office/powerpoint/2010/main" val="2187040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>
            <a:extLst>
              <a:ext uri="{FF2B5EF4-FFF2-40B4-BE49-F238E27FC236}">
                <a16:creationId xmlns:a16="http://schemas.microsoft.com/office/drawing/2014/main" id="{588F1924-B4F4-4EDD-99BF-4ACF6E5B0620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rcRect l="169" r="169"/>
          <a:stretch>
            <a:fillRect/>
          </a:stretch>
        </p:blipFill>
        <p:spPr>
          <a:xfrm>
            <a:off x="4095750" y="9525"/>
            <a:ext cx="8096250" cy="45720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F5CE91BB-255A-40B2-A986-BCF66E02D88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40F">
              <a:alpha val="8000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292E9164-4220-4AAE-BF90-0EF0416A8290}"/>
              </a:ext>
            </a:extLst>
          </p:cNvPr>
          <p:cNvSpPr>
            <a:spLocks noGrp="1"/>
          </p:cNvSpPr>
          <p:nvPr/>
        </p:nvSpPr>
        <p:spPr>
          <a:xfrm>
            <a:off x="4953000" y="0"/>
            <a:ext cx="7239000" cy="6858000"/>
          </a:xfrm>
          <a:prstGeom prst="rect">
            <a:avLst/>
          </a:prstGeom>
          <a:solidFill>
            <a:srgbClr val="000C20">
              <a:alpha val="47843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552450" y="480987"/>
            <a:ext cx="1657350" cy="40962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/>
        </p:blipFill>
        <p:spPr>
          <a:xfrm>
            <a:off x="11108808" y="400050"/>
            <a:ext cx="451884" cy="647700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19EDE3CD-5399-4BC4-8833-557ED65BBCEF}"/>
              </a:ext>
            </a:extLst>
          </p:cNvPr>
          <p:cNvSpPr>
            <a:spLocks noGrp="1"/>
          </p:cNvSpPr>
          <p:nvPr/>
        </p:nvSpPr>
        <p:spPr>
          <a:xfrm>
            <a:off x="552450" y="971550"/>
            <a:ext cx="323850" cy="28575"/>
          </a:xfrm>
          <a:prstGeom prst="rect">
            <a:avLst/>
          </a:prstGeom>
          <a:solidFill>
            <a:srgbClr val="7CD4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8" name="kicker-label">
            <a:extLst>
              <a:ext uri="{FF2B5EF4-FFF2-40B4-BE49-F238E27FC236}">
                <a16:creationId xmlns:a16="http://schemas.microsoft.com/office/drawing/2014/main" id="{23D31C0F-47D6-41C9-B5EB-8EA306642A05}"/>
              </a:ext>
            </a:extLst>
          </p:cNvPr>
          <p:cNvSpPr>
            <a:spLocks noGrp="1"/>
          </p:cNvSpPr>
          <p:nvPr/>
        </p:nvSpPr>
        <p:spPr>
          <a:xfrm>
            <a:off x="990600" y="904875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SOLUTION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3B6A25F-2714-4E34-93F5-4743B6BD6185}"/>
              </a:ext>
            </a:extLst>
          </p:cNvPr>
          <p:cNvSpPr>
            <a:spLocks noGrp="1"/>
          </p:cNvSpPr>
          <p:nvPr/>
        </p:nvSpPr>
        <p:spPr>
          <a:xfrm>
            <a:off x="552450" y="1257300"/>
            <a:ext cx="8191500" cy="666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1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3150" b="1" dirty="0" err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Deskwise</a:t>
            </a:r>
            <a:r>
              <a:rPr sz="315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 built the layer ERP </a:t>
            </a:r>
            <a:br>
              <a:rPr lang="en-US" sz="315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</a:br>
            <a:r>
              <a:rPr sz="315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was never meant</a:t>
            </a:r>
            <a:r>
              <a:rPr lang="en-US" sz="315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 </a:t>
            </a:r>
            <a:r>
              <a:rPr sz="3150" b="1" dirty="0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to own.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F51E784-4FE5-47B3-A933-6694BAD18503}"/>
              </a:ext>
            </a:extLst>
          </p:cNvPr>
          <p:cNvSpPr>
            <a:spLocks noGrp="1"/>
          </p:cNvSpPr>
          <p:nvPr/>
        </p:nvSpPr>
        <p:spPr>
          <a:xfrm>
            <a:off x="552450" y="2371725"/>
            <a:ext cx="7429500" cy="3619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1125" b="0" dirty="0">
                <a:solidFill>
                  <a:srgbClr val="B5C7DA"/>
                </a:solidFill>
                <a:latin typeface="Aptos"/>
                <a:ea typeface="Aptos"/>
                <a:cs typeface="Aptos"/>
              </a:rPr>
              <a:t>The intervention was not a broad AI transformation. It was an operating layer for exceptions, evidence, ownership, and follow-through.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568B5DA-E9AB-403C-969C-FF74BB010841}"/>
              </a:ext>
            </a:extLst>
          </p:cNvPr>
          <p:cNvSpPr>
            <a:spLocks noGrp="1"/>
          </p:cNvSpPr>
          <p:nvPr/>
        </p:nvSpPr>
        <p:spPr>
          <a:xfrm>
            <a:off x="628650" y="3143250"/>
            <a:ext cx="2381250" cy="1581150"/>
          </a:xfrm>
          <a:prstGeom prst="rect">
            <a:avLst/>
          </a:prstGeom>
          <a:solidFill>
            <a:srgbClr val="061226">
              <a:alpha val="90980"/>
            </a:srgbClr>
          </a:solidFill>
          <a:ln w="19050">
            <a:solidFill>
              <a:srgbClr val="0C75DF"/>
            </a:solidFill>
            <a:prstDash val="solid"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1A089DF-51D1-4275-ACED-43A9B04B1942}"/>
              </a:ext>
            </a:extLst>
          </p:cNvPr>
          <p:cNvSpPr>
            <a:spLocks noGrp="1"/>
          </p:cNvSpPr>
          <p:nvPr/>
        </p:nvSpPr>
        <p:spPr>
          <a:xfrm>
            <a:off x="800100" y="3314700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01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59198E-C7D8-4556-98C4-620F916BF04D}"/>
              </a:ext>
            </a:extLst>
          </p:cNvPr>
          <p:cNvSpPr>
            <a:spLocks noGrp="1"/>
          </p:cNvSpPr>
          <p:nvPr/>
        </p:nvSpPr>
        <p:spPr>
          <a:xfrm>
            <a:off x="800100" y="3600450"/>
            <a:ext cx="20383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Intake and classify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B3D3B826-9E9E-4923-AF4A-E51405E9757E}"/>
              </a:ext>
            </a:extLst>
          </p:cNvPr>
          <p:cNvSpPr>
            <a:spLocks noGrp="1"/>
          </p:cNvSpPr>
          <p:nvPr/>
        </p:nvSpPr>
        <p:spPr>
          <a:xfrm>
            <a:off x="800100" y="4019550"/>
            <a:ext cx="203835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Capture margin, supply, customer, regulatory, ERP, and hiring exceptions through one structured front door.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7A0FAD6-3AF1-43D9-A68A-5122997C7733}"/>
              </a:ext>
            </a:extLst>
          </p:cNvPr>
          <p:cNvSpPr>
            <a:spLocks noGrp="1"/>
          </p:cNvSpPr>
          <p:nvPr/>
        </p:nvSpPr>
        <p:spPr>
          <a:xfrm>
            <a:off x="3486150" y="3143250"/>
            <a:ext cx="2381250" cy="1581150"/>
          </a:xfrm>
          <a:prstGeom prst="rect">
            <a:avLst/>
          </a:prstGeom>
          <a:solidFill>
            <a:srgbClr val="061226">
              <a:alpha val="90980"/>
            </a:srgbClr>
          </a:solidFill>
          <a:ln w="19050">
            <a:solidFill>
              <a:srgbClr val="3BA9F4"/>
            </a:solidFill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D191EBE-7EA6-4BD3-B79A-19CBA88204EE}"/>
              </a:ext>
            </a:extLst>
          </p:cNvPr>
          <p:cNvSpPr>
            <a:spLocks noGrp="1"/>
          </p:cNvSpPr>
          <p:nvPr/>
        </p:nvSpPr>
        <p:spPr>
          <a:xfrm>
            <a:off x="3657600" y="3314700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rPr>
              <a:t>02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97A8326-91AD-40B2-B5E1-459EF94E9BA4}"/>
              </a:ext>
            </a:extLst>
          </p:cNvPr>
          <p:cNvSpPr>
            <a:spLocks noGrp="1"/>
          </p:cNvSpPr>
          <p:nvPr/>
        </p:nvSpPr>
        <p:spPr>
          <a:xfrm>
            <a:off x="3657600" y="3600450"/>
            <a:ext cx="20383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Build the evidence file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108CF557-0938-4C07-B628-D4393C7B3AE6}"/>
              </a:ext>
            </a:extLst>
          </p:cNvPr>
          <p:cNvSpPr>
            <a:spLocks noGrp="1"/>
          </p:cNvSpPr>
          <p:nvPr/>
        </p:nvSpPr>
        <p:spPr>
          <a:xfrm>
            <a:off x="3657600" y="4019550"/>
            <a:ext cx="203835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Summarize source material, flag missing inputs, and assemble review-ready packets with source links.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68BC087A-00B7-4495-AFD4-836E2FE166D4}"/>
              </a:ext>
            </a:extLst>
          </p:cNvPr>
          <p:cNvSpPr>
            <a:spLocks noGrp="1"/>
          </p:cNvSpPr>
          <p:nvPr/>
        </p:nvSpPr>
        <p:spPr>
          <a:xfrm>
            <a:off x="6343650" y="3143250"/>
            <a:ext cx="2381250" cy="1581150"/>
          </a:xfrm>
          <a:prstGeom prst="rect">
            <a:avLst/>
          </a:prstGeom>
          <a:solidFill>
            <a:srgbClr val="061226">
              <a:alpha val="90980"/>
            </a:srgbClr>
          </a:solidFill>
          <a:ln w="19050">
            <a:solidFill>
              <a:srgbClr val="F7C25E"/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BBDAC7CA-DE0E-4B89-8F76-C589321260A8}"/>
              </a:ext>
            </a:extLst>
          </p:cNvPr>
          <p:cNvSpPr>
            <a:spLocks noGrp="1"/>
          </p:cNvSpPr>
          <p:nvPr/>
        </p:nvSpPr>
        <p:spPr>
          <a:xfrm>
            <a:off x="6515100" y="3314700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rPr>
              <a:t>03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32C602D-B326-4A64-ACC7-36A1D47AE743}"/>
              </a:ext>
            </a:extLst>
          </p:cNvPr>
          <p:cNvSpPr>
            <a:spLocks noGrp="1"/>
          </p:cNvSpPr>
          <p:nvPr/>
        </p:nvSpPr>
        <p:spPr>
          <a:xfrm>
            <a:off x="6515100" y="3600450"/>
            <a:ext cx="20383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Route for judgment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E9E013-EFD3-4D15-B78B-A40273A42A32}"/>
              </a:ext>
            </a:extLst>
          </p:cNvPr>
          <p:cNvSpPr>
            <a:spLocks noGrp="1"/>
          </p:cNvSpPr>
          <p:nvPr/>
        </p:nvSpPr>
        <p:spPr>
          <a:xfrm>
            <a:off x="6515100" y="4019550"/>
            <a:ext cx="203835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Send the decision to the right human owner; preserve judgment where risk and customer context matter.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19D0B532-D975-40B3-A4B9-844D49333B1B}"/>
              </a:ext>
            </a:extLst>
          </p:cNvPr>
          <p:cNvSpPr>
            <a:spLocks noGrp="1"/>
          </p:cNvSpPr>
          <p:nvPr/>
        </p:nvSpPr>
        <p:spPr>
          <a:xfrm>
            <a:off x="9201150" y="3143250"/>
            <a:ext cx="2381250" cy="1581150"/>
          </a:xfrm>
          <a:prstGeom prst="rect">
            <a:avLst/>
          </a:prstGeom>
          <a:solidFill>
            <a:srgbClr val="061226">
              <a:alpha val="90980"/>
            </a:srgbClr>
          </a:solidFill>
          <a:ln w="19050">
            <a:solidFill>
              <a:srgbClr val="0C75DF"/>
            </a:solidFill>
            <a:prstDash val="solid"/>
          </a:ln>
        </p:spPr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1522AC00-77F2-44FB-82F3-E9592556DABA}"/>
              </a:ext>
            </a:extLst>
          </p:cNvPr>
          <p:cNvSpPr>
            <a:spLocks noGrp="1"/>
          </p:cNvSpPr>
          <p:nvPr/>
        </p:nvSpPr>
        <p:spPr>
          <a:xfrm>
            <a:off x="9372600" y="3314700"/>
            <a:ext cx="3238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04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9CB40B12-DA6C-4344-B1F8-CFCA7BEFEE65}"/>
              </a:ext>
            </a:extLst>
          </p:cNvPr>
          <p:cNvSpPr>
            <a:spLocks noGrp="1"/>
          </p:cNvSpPr>
          <p:nvPr/>
        </p:nvSpPr>
        <p:spPr>
          <a:xfrm>
            <a:off x="9372600" y="3600450"/>
            <a:ext cx="20383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50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Close the loop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79FCF21-1842-44CD-930F-E538E87EC1A4}"/>
              </a:ext>
            </a:extLst>
          </p:cNvPr>
          <p:cNvSpPr>
            <a:spLocks noGrp="1"/>
          </p:cNvSpPr>
          <p:nvPr/>
        </p:nvSpPr>
        <p:spPr>
          <a:xfrm>
            <a:off x="9372600" y="4019550"/>
            <a:ext cx="2038350" cy="4953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Track aging, decisions, owners, and next actions back into the operating rhythm.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0CEBCB5-0465-4BC5-88DC-7E4373D09D27}"/>
              </a:ext>
            </a:extLst>
          </p:cNvPr>
          <p:cNvSpPr>
            <a:spLocks noGrp="1"/>
          </p:cNvSpPr>
          <p:nvPr/>
        </p:nvSpPr>
        <p:spPr>
          <a:xfrm>
            <a:off x="3009900" y="3943350"/>
            <a:ext cx="476250" cy="28575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82CE072-8DE8-416D-9CFF-2F5EB0DDD08E}"/>
              </a:ext>
            </a:extLst>
          </p:cNvPr>
          <p:cNvSpPr>
            <a:spLocks noGrp="1"/>
          </p:cNvSpPr>
          <p:nvPr/>
        </p:nvSpPr>
        <p:spPr>
          <a:xfrm>
            <a:off x="5867400" y="3943350"/>
            <a:ext cx="476250" cy="28575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CAC8D6D4-5303-401A-8049-66C02CDD3EE3}"/>
              </a:ext>
            </a:extLst>
          </p:cNvPr>
          <p:cNvSpPr>
            <a:spLocks noGrp="1"/>
          </p:cNvSpPr>
          <p:nvPr/>
        </p:nvSpPr>
        <p:spPr>
          <a:xfrm>
            <a:off x="8724900" y="3943350"/>
            <a:ext cx="476250" cy="28575"/>
          </a:xfrm>
          <a:prstGeom prst="rect">
            <a:avLst/>
          </a:prstGeom>
          <a:solidFill>
            <a:srgbClr val="F7C25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7FE55A4-1D98-408E-B045-DF6A1481283A}"/>
              </a:ext>
            </a:extLst>
          </p:cNvPr>
          <p:cNvSpPr>
            <a:spLocks noGrp="1"/>
          </p:cNvSpPr>
          <p:nvPr/>
        </p:nvSpPr>
        <p:spPr>
          <a:xfrm>
            <a:off x="628650" y="5429250"/>
            <a:ext cx="10953750" cy="514350"/>
          </a:xfrm>
          <a:prstGeom prst="rect">
            <a:avLst/>
          </a:prstGeom>
          <a:solidFill>
            <a:srgbClr val="000C20">
              <a:alpha val="90980"/>
            </a:srgbClr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22297CC-7740-4DD9-8B7E-5A3007F1A61D}"/>
              </a:ext>
            </a:extLst>
          </p:cNvPr>
          <p:cNvSpPr>
            <a:spLocks noGrp="1"/>
          </p:cNvSpPr>
          <p:nvPr/>
        </p:nvSpPr>
        <p:spPr>
          <a:xfrm>
            <a:off x="857250" y="5581650"/>
            <a:ext cx="10191750" cy="2095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ctr">
              <a:defRPr sz="13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3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AI assisted with classification and summarization. Humans retained control of fit, risk, pricing, customer, and policy decisions.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617973D5-BE58-4BA0-AF6E-D4568575774D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AF1D5CF-30F7-4C96-A178-06022D2AD7AB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5 / 7</a:t>
            </a:r>
          </a:p>
        </p:txBody>
      </p:sp>
    </p:spTree>
    <p:extLst>
      <p:ext uri="{BB962C8B-B14F-4D97-AF65-F5344CB8AC3E}">
        <p14:creationId xmlns:p14="http://schemas.microsoft.com/office/powerpoint/2010/main" val="3522416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Rectangle 41">
            <a:extLst>
              <a:ext uri="{FF2B5EF4-FFF2-40B4-BE49-F238E27FC236}">
                <a16:creationId xmlns:a16="http://schemas.microsoft.com/office/drawing/2014/main" id="{1B52D034-00D6-41C0-84A2-A8927FEBE37D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B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AF490749-FE1C-46C1-88D3-3D6E0F9145D9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75E6656-B1BB-4A4E-B28A-D357CD9F8A44}"/>
              </a:ext>
            </a:extLst>
          </p:cNvPr>
          <p:cNvSpPr>
            <a:spLocks noGrp="1"/>
          </p:cNvSpPr>
          <p:nvPr/>
        </p:nvSpPr>
        <p:spPr>
          <a:xfrm>
            <a:off x="0" y="609600"/>
            <a:ext cx="1219200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450" y="195237"/>
            <a:ext cx="1657350" cy="40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108808" y="114300"/>
            <a:ext cx="451884" cy="647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9A488869-6F3E-498E-A497-9284AE74FC42}"/>
              </a:ext>
            </a:extLst>
          </p:cNvPr>
          <p:cNvSpPr>
            <a:spLocks noGrp="1"/>
          </p:cNvSpPr>
          <p:nvPr/>
        </p:nvSpPr>
        <p:spPr>
          <a:xfrm>
            <a:off x="552450" y="971550"/>
            <a:ext cx="323850" cy="28575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>
              <a:ext uri="{FF2B5EF4-FFF2-40B4-BE49-F238E27FC236}">
                <a16:creationId xmlns:a16="http://schemas.microsoft.com/office/drawing/2014/main" id="{9DEA889B-F3CC-4F24-B626-FA6BAF31F296}"/>
              </a:ext>
            </a:extLst>
          </p:cNvPr>
          <p:cNvSpPr>
            <a:spLocks noGrp="1"/>
          </p:cNvSpPr>
          <p:nvPr/>
        </p:nvSpPr>
        <p:spPr>
          <a:xfrm>
            <a:off x="990600" y="904875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AFTER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A9AEFDA-B20A-45BF-9CAB-953A7AE6F468}"/>
              </a:ext>
            </a:extLst>
          </p:cNvPr>
          <p:cNvSpPr>
            <a:spLocks noGrp="1"/>
          </p:cNvSpPr>
          <p:nvPr/>
        </p:nvSpPr>
        <p:spPr>
          <a:xfrm>
            <a:off x="552450" y="1257300"/>
            <a:ext cx="8096250" cy="6858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0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00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Meetings shifted from finding facts to making decisions.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CC66D32-41D8-4A47-BFF2-244D11252FB9}"/>
              </a:ext>
            </a:extLst>
          </p:cNvPr>
          <p:cNvSpPr>
            <a:spLocks noGrp="1"/>
          </p:cNvSpPr>
          <p:nvPr/>
        </p:nvSpPr>
        <p:spPr>
          <a:xfrm>
            <a:off x="628650" y="2333625"/>
            <a:ext cx="4953000" cy="2514600"/>
          </a:xfrm>
          <a:prstGeom prst="rect">
            <a:avLst/>
          </a:prstGeom>
          <a:solidFill>
            <a:srgbClr val="FFFFFF"/>
          </a:solidFill>
          <a:ln w="19050">
            <a:solidFill>
              <a:srgbClr val="D6E2F0"/>
            </a:solidFill>
            <a:prstDash val="solid"/>
          </a:ln>
        </p:spPr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14A61B63-0C6D-47AB-80B2-A727EE817CA0}"/>
              </a:ext>
            </a:extLst>
          </p:cNvPr>
          <p:cNvSpPr>
            <a:spLocks noGrp="1"/>
          </p:cNvSpPr>
          <p:nvPr/>
        </p:nvSpPr>
        <p:spPr>
          <a:xfrm>
            <a:off x="628650" y="2333625"/>
            <a:ext cx="4953000" cy="419100"/>
          </a:xfrm>
          <a:prstGeom prst="rect">
            <a:avLst/>
          </a:prstGeom>
          <a:solidFill>
            <a:srgbClr val="EDF5F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42CC6BCA-149B-41FD-A2C0-B1DFE53C7CE0}"/>
              </a:ext>
            </a:extLst>
          </p:cNvPr>
          <p:cNvSpPr>
            <a:spLocks noGrp="1"/>
          </p:cNvSpPr>
          <p:nvPr/>
        </p:nvSpPr>
        <p:spPr>
          <a:xfrm>
            <a:off x="800100" y="2466975"/>
            <a:ext cx="46101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07111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07111F"/>
                </a:solidFill>
                <a:latin typeface="Aptos Mono"/>
                <a:ea typeface="Aptos Mono"/>
                <a:cs typeface="Aptos Mono"/>
              </a:rPr>
              <a:t>BEFORE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F5FA441-FE16-4E99-BA30-FA95D677DDA5}"/>
              </a:ext>
            </a:extLst>
          </p:cNvPr>
          <p:cNvSpPr>
            <a:spLocks noGrp="1"/>
          </p:cNvSpPr>
          <p:nvPr/>
        </p:nvSpPr>
        <p:spPr>
          <a:xfrm>
            <a:off x="857250" y="3000375"/>
            <a:ext cx="4495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Backward-looking meeting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32954A-9503-4BE3-AFCC-994E8F635793}"/>
              </a:ext>
            </a:extLst>
          </p:cNvPr>
          <p:cNvSpPr>
            <a:spLocks noGrp="1"/>
          </p:cNvSpPr>
          <p:nvPr/>
        </p:nvSpPr>
        <p:spPr>
          <a:xfrm>
            <a:off x="857250" y="3228975"/>
            <a:ext cx="449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First half spent reconstructing the issue.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BFD1978-4EA5-48A0-89E4-0F777E137371}"/>
              </a:ext>
            </a:extLst>
          </p:cNvPr>
          <p:cNvSpPr>
            <a:spLocks noGrp="1"/>
          </p:cNvSpPr>
          <p:nvPr/>
        </p:nvSpPr>
        <p:spPr>
          <a:xfrm>
            <a:off x="857250" y="3533775"/>
            <a:ext cx="4495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No single owner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3FAB8AB-D1DD-4624-85D0-A4B5290AF57F}"/>
              </a:ext>
            </a:extLst>
          </p:cNvPr>
          <p:cNvSpPr>
            <a:spLocks noGrp="1"/>
          </p:cNvSpPr>
          <p:nvPr/>
        </p:nvSpPr>
        <p:spPr>
          <a:xfrm>
            <a:off x="857250" y="3762375"/>
            <a:ext cx="449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Commercial, technical, supply, finance, and HR each held fragments.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3C9540-2C04-48B7-B2D6-A113BFC34303}"/>
              </a:ext>
            </a:extLst>
          </p:cNvPr>
          <p:cNvSpPr>
            <a:spLocks noGrp="1"/>
          </p:cNvSpPr>
          <p:nvPr/>
        </p:nvSpPr>
        <p:spPr>
          <a:xfrm>
            <a:off x="857250" y="4067175"/>
            <a:ext cx="4495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Side trackers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0F6A48C-946F-4238-A05E-EFA8EFB8EE33}"/>
              </a:ext>
            </a:extLst>
          </p:cNvPr>
          <p:cNvSpPr>
            <a:spLocks noGrp="1"/>
          </p:cNvSpPr>
          <p:nvPr/>
        </p:nvSpPr>
        <p:spPr>
          <a:xfrm>
            <a:off x="857250" y="4295775"/>
            <a:ext cx="449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ERP-adjacent work still lived in spreadsheets and inboxes.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3DBBCA02-F9E0-4255-BACA-3BFEB13B339F}"/>
              </a:ext>
            </a:extLst>
          </p:cNvPr>
          <p:cNvSpPr>
            <a:spLocks noGrp="1"/>
          </p:cNvSpPr>
          <p:nvPr/>
        </p:nvSpPr>
        <p:spPr>
          <a:xfrm>
            <a:off x="6096000" y="2333625"/>
            <a:ext cx="4953000" cy="2514600"/>
          </a:xfrm>
          <a:prstGeom prst="rect">
            <a:avLst/>
          </a:prstGeom>
          <a:solidFill>
            <a:srgbClr val="061226"/>
          </a:solidFill>
          <a:ln w="19050">
            <a:solidFill>
              <a:srgbClr val="0C75DF"/>
            </a:solidFill>
            <a:prstDash val="solid"/>
          </a:ln>
        </p:spPr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20C5A8E-B916-4522-AF66-8AB6040D9768}"/>
              </a:ext>
            </a:extLst>
          </p:cNvPr>
          <p:cNvSpPr>
            <a:spLocks noGrp="1"/>
          </p:cNvSpPr>
          <p:nvPr/>
        </p:nvSpPr>
        <p:spPr>
          <a:xfrm>
            <a:off x="6096000" y="2333625"/>
            <a:ext cx="4953000" cy="41910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A332487-D060-4C7E-B005-7833E4EA284C}"/>
              </a:ext>
            </a:extLst>
          </p:cNvPr>
          <p:cNvSpPr>
            <a:spLocks noGrp="1"/>
          </p:cNvSpPr>
          <p:nvPr/>
        </p:nvSpPr>
        <p:spPr>
          <a:xfrm>
            <a:off x="6267450" y="2466975"/>
            <a:ext cx="46101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900" b="1">
                <a:solidFill>
                  <a:srgbClr val="FFFFFF"/>
                </a:solidFill>
                <a:latin typeface="Aptos Mono"/>
                <a:ea typeface="Aptos Mono"/>
                <a:cs typeface="Aptos Mono"/>
              </a:defRPr>
            </a:pPr>
            <a:r>
              <a:rPr sz="900" b="1">
                <a:solidFill>
                  <a:srgbClr val="FFFFFF"/>
                </a:solidFill>
                <a:latin typeface="Aptos Mono"/>
                <a:ea typeface="Aptos Mono"/>
                <a:cs typeface="Aptos Mono"/>
              </a:rPr>
              <a:t>AFTER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F8F58B5-2D39-4B54-89D4-E02DDA893F06}"/>
              </a:ext>
            </a:extLst>
          </p:cNvPr>
          <p:cNvSpPr>
            <a:spLocks noGrp="1"/>
          </p:cNvSpPr>
          <p:nvPr/>
        </p:nvSpPr>
        <p:spPr>
          <a:xfrm>
            <a:off x="6324600" y="3000375"/>
            <a:ext cx="4495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Decision-ready queue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077E5F3B-446F-4E27-B7D3-1603144D8F62}"/>
              </a:ext>
            </a:extLst>
          </p:cNvPr>
          <p:cNvSpPr>
            <a:spLocks noGrp="1"/>
          </p:cNvSpPr>
          <p:nvPr/>
        </p:nvSpPr>
        <p:spPr>
          <a:xfrm>
            <a:off x="6324600" y="3228975"/>
            <a:ext cx="449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Ready, blocked, owner, and next step were visible.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9172367-E283-4C1B-9874-3261F447A383}"/>
              </a:ext>
            </a:extLst>
          </p:cNvPr>
          <p:cNvSpPr>
            <a:spLocks noGrp="1"/>
          </p:cNvSpPr>
          <p:nvPr/>
        </p:nvSpPr>
        <p:spPr>
          <a:xfrm>
            <a:off x="6324600" y="3533775"/>
            <a:ext cx="4495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Pre-assembled packets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C32F2ED-50BE-41A3-BBD3-E03F7F30E165}"/>
              </a:ext>
            </a:extLst>
          </p:cNvPr>
          <p:cNvSpPr>
            <a:spLocks noGrp="1"/>
          </p:cNvSpPr>
          <p:nvPr/>
        </p:nvSpPr>
        <p:spPr>
          <a:xfrm>
            <a:off x="6324600" y="3762375"/>
            <a:ext cx="449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AI summarized; humans reviewed the judgment calls.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2EFAC6B7-C67E-49F2-8D31-587878BA5A12}"/>
              </a:ext>
            </a:extLst>
          </p:cNvPr>
          <p:cNvSpPr>
            <a:spLocks noGrp="1"/>
          </p:cNvSpPr>
          <p:nvPr/>
        </p:nvSpPr>
        <p:spPr>
          <a:xfrm>
            <a:off x="6324600" y="4067175"/>
            <a:ext cx="4495800" cy="1905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275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Measurable follow-through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75DBEE26-523C-4B81-9DC7-DBE3147A5BB1}"/>
              </a:ext>
            </a:extLst>
          </p:cNvPr>
          <p:cNvSpPr>
            <a:spLocks noGrp="1"/>
          </p:cNvSpPr>
          <p:nvPr/>
        </p:nvSpPr>
        <p:spPr>
          <a:xfrm>
            <a:off x="6324600" y="4295775"/>
            <a:ext cx="4495800" cy="2667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B5C7DA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B5C7DA"/>
                </a:solidFill>
                <a:latin typeface="Aptos"/>
                <a:ea typeface="Aptos"/>
                <a:cs typeface="Aptos"/>
              </a:rPr>
              <a:t>Aging, missing evidence, and handoff latency became operating metrics.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B68891-5F98-4C1F-A523-0F01D7718600}"/>
              </a:ext>
            </a:extLst>
          </p:cNvPr>
          <p:cNvSpPr>
            <a:spLocks noGrp="1"/>
          </p:cNvSpPr>
          <p:nvPr/>
        </p:nvSpPr>
        <p:spPr>
          <a:xfrm>
            <a:off x="628650" y="5282292"/>
            <a:ext cx="169545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5755CC86-AEBA-4B28-89A3-B4D9E9452D0A}"/>
              </a:ext>
            </a:extLst>
          </p:cNvPr>
          <p:cNvSpPr>
            <a:spLocks noGrp="1"/>
          </p:cNvSpPr>
          <p:nvPr/>
        </p:nvSpPr>
        <p:spPr>
          <a:xfrm>
            <a:off x="800100" y="5391150"/>
            <a:ext cx="13525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Same-day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5FFFE9D3-6EF8-49DC-9996-3ACDD4B87F9D}"/>
              </a:ext>
            </a:extLst>
          </p:cNvPr>
          <p:cNvSpPr>
            <a:spLocks noGrp="1"/>
          </p:cNvSpPr>
          <p:nvPr/>
        </p:nvSpPr>
        <p:spPr>
          <a:xfrm>
            <a:off x="800100" y="5791200"/>
            <a:ext cx="13525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routing target for new exceptions after intake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57CB233D-832D-4128-A0DD-AB44352B6CE2}"/>
              </a:ext>
            </a:extLst>
          </p:cNvPr>
          <p:cNvSpPr>
            <a:spLocks noGrp="1"/>
          </p:cNvSpPr>
          <p:nvPr/>
        </p:nvSpPr>
        <p:spPr>
          <a:xfrm>
            <a:off x="2514600" y="5282292"/>
            <a:ext cx="169545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F035F12C-1545-4C2F-8093-14EA212CE987}"/>
              </a:ext>
            </a:extLst>
          </p:cNvPr>
          <p:cNvSpPr>
            <a:spLocks noGrp="1"/>
          </p:cNvSpPr>
          <p:nvPr/>
        </p:nvSpPr>
        <p:spPr>
          <a:xfrm>
            <a:off x="2686050" y="5391150"/>
            <a:ext cx="13525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50-70%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1EB66E2A-0852-43D5-9810-BFC69938A337}"/>
              </a:ext>
            </a:extLst>
          </p:cNvPr>
          <p:cNvSpPr>
            <a:spLocks noGrp="1"/>
          </p:cNvSpPr>
          <p:nvPr/>
        </p:nvSpPr>
        <p:spPr>
          <a:xfrm>
            <a:off x="2686050" y="5791200"/>
            <a:ext cx="13525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target reduction in recurring packet assembly time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E939882-1E3F-4746-B0A5-0C5B7B9C41D9}"/>
              </a:ext>
            </a:extLst>
          </p:cNvPr>
          <p:cNvSpPr>
            <a:spLocks noGrp="1"/>
          </p:cNvSpPr>
          <p:nvPr/>
        </p:nvSpPr>
        <p:spPr>
          <a:xfrm>
            <a:off x="4400550" y="5282292"/>
            <a:ext cx="1695450" cy="80010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727D19B-F2D8-4AD2-A925-11EA9C8988DE}"/>
              </a:ext>
            </a:extLst>
          </p:cNvPr>
          <p:cNvSpPr>
            <a:spLocks noGrp="1"/>
          </p:cNvSpPr>
          <p:nvPr/>
        </p:nvSpPr>
        <p:spPr>
          <a:xfrm>
            <a:off x="4572000" y="5391150"/>
            <a:ext cx="1352550" cy="3429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defRPr>
            </a:pPr>
            <a:r>
              <a:rPr sz="2100" b="1">
                <a:solidFill>
                  <a:srgbClr val="0C75DF"/>
                </a:solidFill>
                <a:latin typeface="Aptos Display"/>
                <a:ea typeface="Aptos Display"/>
                <a:cs typeface="Aptos Display"/>
              </a:rPr>
              <a:t>0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45D66FBB-AC16-499B-88EA-8B8C73611238}"/>
              </a:ext>
            </a:extLst>
          </p:cNvPr>
          <p:cNvSpPr>
            <a:spLocks noGrp="1"/>
          </p:cNvSpPr>
          <p:nvPr/>
        </p:nvSpPr>
        <p:spPr>
          <a:xfrm>
            <a:off x="4572000" y="5791200"/>
            <a:ext cx="135255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750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duplicate side trackers in the pilot queue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3B5BD2BB-FFF2-430A-9537-42D62011514A}"/>
              </a:ext>
            </a:extLst>
          </p:cNvPr>
          <p:cNvSpPr>
            <a:spLocks noGrp="1"/>
          </p:cNvSpPr>
          <p:nvPr/>
        </p:nvSpPr>
        <p:spPr>
          <a:xfrm>
            <a:off x="6838950" y="4991100"/>
            <a:ext cx="4210050" cy="12001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54621768-93E3-4D68-86DA-FC3F56576EA0}"/>
              </a:ext>
            </a:extLst>
          </p:cNvPr>
          <p:cNvSpPr>
            <a:spLocks noGrp="1"/>
          </p:cNvSpPr>
          <p:nvPr/>
        </p:nvSpPr>
        <p:spPr>
          <a:xfrm>
            <a:off x="6838950" y="4991100"/>
            <a:ext cx="47625" cy="12001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5D5FAFA2-855B-49C5-925A-50BC5A28105F}"/>
              </a:ext>
            </a:extLst>
          </p:cNvPr>
          <p:cNvSpPr>
            <a:spLocks noGrp="1"/>
          </p:cNvSpPr>
          <p:nvPr/>
        </p:nvSpPr>
        <p:spPr>
          <a:xfrm>
            <a:off x="7067550" y="5219700"/>
            <a:ext cx="3752850" cy="514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3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“The system did not make the commercial decision. It made the decision visible early enough for the right people to make it.”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AC3E5686-32FC-410F-A894-B89DEECDFE5C}"/>
              </a:ext>
            </a:extLst>
          </p:cNvPr>
          <p:cNvSpPr>
            <a:spLocks noGrp="1"/>
          </p:cNvSpPr>
          <p:nvPr/>
        </p:nvSpPr>
        <p:spPr>
          <a:xfrm>
            <a:off x="7067550" y="5867400"/>
            <a:ext cx="375285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38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lang="en-US" sz="638" b="1" dirty="0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EXECUTIVE TALENT ACQUISITION MGR</a:t>
            </a:r>
            <a:r>
              <a:rPr sz="638" b="1" dirty="0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| BUSINESS UNIT LEADER</a:t>
            </a: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F706AB70-4A73-4E7E-9215-D716D9399B99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1CBA9927-29D1-4954-B6AB-C8B12A9C0B2C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6 / 7</a:t>
            </a:r>
          </a:p>
        </p:txBody>
      </p:sp>
    </p:spTree>
    <p:extLst>
      <p:ext uri="{BB962C8B-B14F-4D97-AF65-F5344CB8AC3E}">
        <p14:creationId xmlns:p14="http://schemas.microsoft.com/office/powerpoint/2010/main" val="1952993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F7669D79-4750-45DC-9A25-D94A65A531A8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7FBF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FD294C5D-4416-469A-9DB0-ED9659C908BE}"/>
              </a:ext>
            </a:extLst>
          </p:cNvPr>
          <p:cNvSpPr>
            <a:spLocks noGrp="1"/>
          </p:cNvSpPr>
          <p:nvPr/>
        </p:nvSpPr>
        <p:spPr>
          <a:xfrm>
            <a:off x="0" y="0"/>
            <a:ext cx="12192000" cy="609600"/>
          </a:xfrm>
          <a:prstGeom prst="rect">
            <a:avLst/>
          </a:prstGeom>
          <a:solidFill>
            <a:srgbClr val="00040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962F557-FC54-4DEC-AED5-F5FEA941A27E}"/>
              </a:ext>
            </a:extLst>
          </p:cNvPr>
          <p:cNvSpPr>
            <a:spLocks noGrp="1"/>
          </p:cNvSpPr>
          <p:nvPr/>
        </p:nvSpPr>
        <p:spPr>
          <a:xfrm>
            <a:off x="0" y="609600"/>
            <a:ext cx="12192000" cy="190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/>
        </p:blipFill>
        <p:spPr>
          <a:xfrm>
            <a:off x="552450" y="195237"/>
            <a:ext cx="1657350" cy="40962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/>
        </p:blipFill>
        <p:spPr>
          <a:xfrm>
            <a:off x="11108808" y="114300"/>
            <a:ext cx="451884" cy="6477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CB7DEEF8-6266-467F-88BA-D5DD13850099}"/>
              </a:ext>
            </a:extLst>
          </p:cNvPr>
          <p:cNvSpPr>
            <a:spLocks noGrp="1"/>
          </p:cNvSpPr>
          <p:nvPr/>
        </p:nvSpPr>
        <p:spPr>
          <a:xfrm>
            <a:off x="552450" y="971550"/>
            <a:ext cx="323850" cy="28575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7" name="kicker-label">
            <a:extLst>
              <a:ext uri="{FF2B5EF4-FFF2-40B4-BE49-F238E27FC236}">
                <a16:creationId xmlns:a16="http://schemas.microsoft.com/office/drawing/2014/main" id="{EED5B52E-B0BC-4230-B2D3-7F26C54E78A9}"/>
              </a:ext>
            </a:extLst>
          </p:cNvPr>
          <p:cNvSpPr>
            <a:spLocks noGrp="1"/>
          </p:cNvSpPr>
          <p:nvPr/>
        </p:nvSpPr>
        <p:spPr>
          <a:xfrm>
            <a:off x="990600" y="904875"/>
            <a:ext cx="533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825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PILOT PATH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98D9FA0-A8B8-4E25-AAED-A397BC2739F0}"/>
              </a:ext>
            </a:extLst>
          </p:cNvPr>
          <p:cNvSpPr>
            <a:spLocks noGrp="1"/>
          </p:cNvSpPr>
          <p:nvPr/>
        </p:nvSpPr>
        <p:spPr>
          <a:xfrm>
            <a:off x="552450" y="1257300"/>
            <a:ext cx="7810500" cy="9906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31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Start with one queue, then scale what proves value.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7508949-9300-4909-B133-C168B95C1E44}"/>
              </a:ext>
            </a:extLst>
          </p:cNvPr>
          <p:cNvSpPr>
            <a:spLocks noGrp="1"/>
          </p:cNvSpPr>
          <p:nvPr/>
        </p:nvSpPr>
        <p:spPr>
          <a:xfrm>
            <a:off x="590550" y="2362200"/>
            <a:ext cx="685800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1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11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A credible first engagement should create measurable operating visibility before attempting enterprise-scale automation.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8A7BE012-1499-48AC-B88F-38CB36D5BD9B}"/>
              </a:ext>
            </a:extLst>
          </p:cNvPr>
          <p:cNvSpPr>
            <a:spLocks noGrp="1"/>
          </p:cNvSpPr>
          <p:nvPr/>
        </p:nvSpPr>
        <p:spPr>
          <a:xfrm>
            <a:off x="628650" y="3143250"/>
            <a:ext cx="3105150" cy="16192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920D6492-06FE-4244-9F2A-D59ED3BA6B82}"/>
              </a:ext>
            </a:extLst>
          </p:cNvPr>
          <p:cNvSpPr>
            <a:spLocks noGrp="1"/>
          </p:cNvSpPr>
          <p:nvPr/>
        </p:nvSpPr>
        <p:spPr>
          <a:xfrm>
            <a:off x="628650" y="3143250"/>
            <a:ext cx="3105150" cy="57150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DC9DBA-4112-41A5-8478-DE7819A4A8AA}"/>
              </a:ext>
            </a:extLst>
          </p:cNvPr>
          <p:cNvSpPr>
            <a:spLocks noGrp="1"/>
          </p:cNvSpPr>
          <p:nvPr/>
        </p:nvSpPr>
        <p:spPr>
          <a:xfrm>
            <a:off x="819150" y="3390900"/>
            <a:ext cx="1143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0C75DF"/>
                </a:solidFill>
                <a:latin typeface="Aptos Mono"/>
                <a:ea typeface="Aptos Mono"/>
                <a:cs typeface="Aptos Mono"/>
              </a:rPr>
              <a:t>0-30 DAYS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DBBFC16-FFA2-4B81-9647-4436E722916D}"/>
              </a:ext>
            </a:extLst>
          </p:cNvPr>
          <p:cNvSpPr>
            <a:spLocks noGrp="1"/>
          </p:cNvSpPr>
          <p:nvPr/>
        </p:nvSpPr>
        <p:spPr>
          <a:xfrm>
            <a:off x="819150" y="3667125"/>
            <a:ext cx="2381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X-Ray the work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A793218-0625-491E-A1BF-D3D1BB5BFC89}"/>
              </a:ext>
            </a:extLst>
          </p:cNvPr>
          <p:cNvSpPr>
            <a:spLocks noGrp="1"/>
          </p:cNvSpPr>
          <p:nvPr/>
        </p:nvSpPr>
        <p:spPr>
          <a:xfrm>
            <a:off x="819150" y="4076700"/>
            <a:ext cx="25717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Map price/cost actions, regulatory evidence, ERP handoffs, and priority hiring dependencies.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4C091B6C-73B0-4F0F-B22F-C8B87FBDB338}"/>
              </a:ext>
            </a:extLst>
          </p:cNvPr>
          <p:cNvSpPr>
            <a:spLocks noGrp="1"/>
          </p:cNvSpPr>
          <p:nvPr/>
        </p:nvSpPr>
        <p:spPr>
          <a:xfrm>
            <a:off x="4552950" y="3143250"/>
            <a:ext cx="3105150" cy="16192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2B8A4CAB-7D25-47CD-8C31-BCC22CE358AB}"/>
              </a:ext>
            </a:extLst>
          </p:cNvPr>
          <p:cNvSpPr>
            <a:spLocks noGrp="1"/>
          </p:cNvSpPr>
          <p:nvPr/>
        </p:nvSpPr>
        <p:spPr>
          <a:xfrm>
            <a:off x="4552950" y="3143250"/>
            <a:ext cx="3105150" cy="57150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C28346E7-E47D-4C92-A52B-C8E64E3CBE56}"/>
              </a:ext>
            </a:extLst>
          </p:cNvPr>
          <p:cNvSpPr>
            <a:spLocks noGrp="1"/>
          </p:cNvSpPr>
          <p:nvPr/>
        </p:nvSpPr>
        <p:spPr>
          <a:xfrm>
            <a:off x="4743450" y="3390900"/>
            <a:ext cx="1143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3BA9F4"/>
                </a:solidFill>
                <a:latin typeface="Aptos Mono"/>
                <a:ea typeface="Aptos Mono"/>
                <a:cs typeface="Aptos Mono"/>
              </a:rPr>
              <a:t>31-60 DAYS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761CBD9-299B-4C26-A95F-FF3B84490CFE}"/>
              </a:ext>
            </a:extLst>
          </p:cNvPr>
          <p:cNvSpPr>
            <a:spLocks noGrp="1"/>
          </p:cNvSpPr>
          <p:nvPr/>
        </p:nvSpPr>
        <p:spPr>
          <a:xfrm>
            <a:off x="4743450" y="3667125"/>
            <a:ext cx="2381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Prototype the queue</a:t>
            </a: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C2B4BFD6-DA7B-49DC-94FC-923CD2BDC12C}"/>
              </a:ext>
            </a:extLst>
          </p:cNvPr>
          <p:cNvSpPr>
            <a:spLocks noGrp="1"/>
          </p:cNvSpPr>
          <p:nvPr/>
        </p:nvSpPr>
        <p:spPr>
          <a:xfrm>
            <a:off x="4743450" y="4076700"/>
            <a:ext cx="25717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Stand up the exception queue with AI-assisted summaries, routing, owners, due dates, and status.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2E2C4711-E4BD-42F0-A792-9F04EE4A3953}"/>
              </a:ext>
            </a:extLst>
          </p:cNvPr>
          <p:cNvSpPr>
            <a:spLocks noGrp="1"/>
          </p:cNvSpPr>
          <p:nvPr/>
        </p:nvSpPr>
        <p:spPr>
          <a:xfrm>
            <a:off x="8477250" y="3143250"/>
            <a:ext cx="3105150" cy="1619250"/>
          </a:xfrm>
          <a:prstGeom prst="rect">
            <a:avLst/>
          </a:prstGeom>
          <a:solidFill>
            <a:srgbClr val="FFFFFF"/>
          </a:solidFill>
          <a:ln w="9525">
            <a:solidFill>
              <a:srgbClr val="D6E2F0"/>
            </a:solidFill>
            <a:prstDash val="solid"/>
          </a:ln>
        </p:spPr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CAB5198C-FEF0-4A17-943D-45AB0692200C}"/>
              </a:ext>
            </a:extLst>
          </p:cNvPr>
          <p:cNvSpPr>
            <a:spLocks noGrp="1"/>
          </p:cNvSpPr>
          <p:nvPr/>
        </p:nvSpPr>
        <p:spPr>
          <a:xfrm>
            <a:off x="8477250" y="3143250"/>
            <a:ext cx="3105150" cy="57150"/>
          </a:xfrm>
          <a:prstGeom prst="rect">
            <a:avLst/>
          </a:prstGeom>
          <a:solidFill>
            <a:srgbClr val="F7C25E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53B7B870-A429-4B94-ABE2-DBBC83F121BF}"/>
              </a:ext>
            </a:extLst>
          </p:cNvPr>
          <p:cNvSpPr>
            <a:spLocks noGrp="1"/>
          </p:cNvSpPr>
          <p:nvPr/>
        </p:nvSpPr>
        <p:spPr>
          <a:xfrm>
            <a:off x="8667750" y="3390900"/>
            <a:ext cx="1143000" cy="15240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F7C25E"/>
                </a:solidFill>
                <a:latin typeface="Aptos Mono"/>
                <a:ea typeface="Aptos Mono"/>
                <a:cs typeface="Aptos Mono"/>
              </a:rPr>
              <a:t>61-90 DAYS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8CDDAC6-0D24-46C6-8347-E317C7C63805}"/>
              </a:ext>
            </a:extLst>
          </p:cNvPr>
          <p:cNvSpPr>
            <a:spLocks noGrp="1"/>
          </p:cNvSpPr>
          <p:nvPr/>
        </p:nvSpPr>
        <p:spPr>
          <a:xfrm>
            <a:off x="8667750" y="3667125"/>
            <a:ext cx="2381250" cy="2857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07111F"/>
                </a:solidFill>
                <a:latin typeface="Aptos Display"/>
                <a:ea typeface="Aptos Display"/>
                <a:cs typeface="Aptos Display"/>
              </a:rPr>
              <a:t>Operationalize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E2C7B45-087C-4A1D-8236-74D6E28EDF3A}"/>
              </a:ext>
            </a:extLst>
          </p:cNvPr>
          <p:cNvSpPr>
            <a:spLocks noGrp="1"/>
          </p:cNvSpPr>
          <p:nvPr/>
        </p:nvSpPr>
        <p:spPr>
          <a:xfrm>
            <a:off x="8667750" y="4076700"/>
            <a:ext cx="2571750" cy="4381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825" b="0">
                <a:solidFill>
                  <a:srgbClr val="53687F"/>
                </a:solidFill>
                <a:latin typeface="Aptos"/>
                <a:ea typeface="Aptos"/>
                <a:cs typeface="Aptos"/>
              </a:defRPr>
            </a:pPr>
            <a:r>
              <a:rPr sz="825" b="0">
                <a:solidFill>
                  <a:srgbClr val="53687F"/>
                </a:solidFill>
                <a:latin typeface="Aptos"/>
                <a:ea typeface="Aptos"/>
                <a:cs typeface="Aptos"/>
              </a:rPr>
              <a:t>Connect source systems, document controls, train owners, and measure cycle-time reduction.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503AB887-5039-4F49-AB30-B77C0E5F394E}"/>
              </a:ext>
            </a:extLst>
          </p:cNvPr>
          <p:cNvSpPr>
            <a:spLocks noGrp="1"/>
          </p:cNvSpPr>
          <p:nvPr/>
        </p:nvSpPr>
        <p:spPr>
          <a:xfrm>
            <a:off x="3733800" y="3952875"/>
            <a:ext cx="819150" cy="28575"/>
          </a:xfrm>
          <a:prstGeom prst="rect">
            <a:avLst/>
          </a:prstGeom>
          <a:solidFill>
            <a:srgbClr val="0C75DF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A3FEF19A-DCDA-431E-8A8D-E961F1E39BF4}"/>
              </a:ext>
            </a:extLst>
          </p:cNvPr>
          <p:cNvSpPr>
            <a:spLocks noGrp="1"/>
          </p:cNvSpPr>
          <p:nvPr/>
        </p:nvSpPr>
        <p:spPr>
          <a:xfrm>
            <a:off x="7658100" y="3952875"/>
            <a:ext cx="819150" cy="28575"/>
          </a:xfrm>
          <a:prstGeom prst="rect">
            <a:avLst/>
          </a:prstGeom>
          <a:solidFill>
            <a:srgbClr val="3BA9F4"/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8348EE92-93D5-4F35-B45D-9D969702194C}"/>
              </a:ext>
            </a:extLst>
          </p:cNvPr>
          <p:cNvSpPr>
            <a:spLocks noGrp="1"/>
          </p:cNvSpPr>
          <p:nvPr/>
        </p:nvSpPr>
        <p:spPr>
          <a:xfrm>
            <a:off x="628650" y="5219700"/>
            <a:ext cx="10953750" cy="666750"/>
          </a:xfrm>
          <a:prstGeom prst="rect">
            <a:avLst/>
          </a:prstGeom>
          <a:solidFill>
            <a:srgbClr val="061226"/>
          </a:solidFill>
          <a:ln w="9525">
            <a:solidFill>
              <a:srgbClr val="14345F"/>
            </a:solidFill>
            <a:prstDash val="solid"/>
          </a:ln>
        </p:spPr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B2A1250A-A0AF-4A4A-8D56-76EC947A167D}"/>
              </a:ext>
            </a:extLst>
          </p:cNvPr>
          <p:cNvSpPr>
            <a:spLocks noGrp="1"/>
          </p:cNvSpPr>
          <p:nvPr/>
        </p:nvSpPr>
        <p:spPr>
          <a:xfrm>
            <a:off x="895350" y="5429250"/>
            <a:ext cx="1524000" cy="1714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defRPr>
            </a:pPr>
            <a:r>
              <a:rPr sz="750" b="1">
                <a:solidFill>
                  <a:srgbClr val="7CD4FF"/>
                </a:solidFill>
                <a:latin typeface="Aptos Mono"/>
                <a:ea typeface="Aptos Mono"/>
                <a:cs typeface="Aptos Mono"/>
              </a:rPr>
              <a:t>Decision gate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DB7A4EB-9971-4609-A082-8C510B468D92}"/>
              </a:ext>
            </a:extLst>
          </p:cNvPr>
          <p:cNvSpPr>
            <a:spLocks noGrp="1"/>
          </p:cNvSpPr>
          <p:nvPr/>
        </p:nvSpPr>
        <p:spPr>
          <a:xfrm>
            <a:off x="2438400" y="5334000"/>
            <a:ext cx="8096250" cy="3238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16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defRPr>
            </a:pPr>
            <a:r>
              <a:rPr sz="1650" b="1">
                <a:solidFill>
                  <a:srgbClr val="FFFFFF"/>
                </a:solidFill>
                <a:latin typeface="Aptos Display"/>
                <a:ea typeface="Aptos Display"/>
                <a:cs typeface="Aptos Display"/>
              </a:rPr>
              <a:t>Scale only if the pilot reduces handoff latency, removes duplicate tracking, and gives leaders a cleaner decision queue.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DF65A60-1652-4E81-883A-2C9C9CDE386E}"/>
              </a:ext>
            </a:extLst>
          </p:cNvPr>
          <p:cNvSpPr>
            <a:spLocks noGrp="1"/>
          </p:cNvSpPr>
          <p:nvPr/>
        </p:nvSpPr>
        <p:spPr>
          <a:xfrm>
            <a:off x="552450" y="6572250"/>
            <a:ext cx="8858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l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Sources: Innospec FY2025/Q4 release; Q3 2025 release; 2025 Form 10-K; Innospec About Us.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59078932-CCC5-4A4E-9003-42D4550E8416}"/>
              </a:ext>
            </a:extLst>
          </p:cNvPr>
          <p:cNvSpPr>
            <a:spLocks noGrp="1"/>
          </p:cNvSpPr>
          <p:nvPr/>
        </p:nvSpPr>
        <p:spPr>
          <a:xfrm>
            <a:off x="11182350" y="6572250"/>
            <a:ext cx="476250" cy="133350"/>
          </a:xfrm>
          <a:prstGeom prst="rect">
            <a:avLst/>
          </a:prstGeom>
          <a:solidFill>
            <a:srgbClr val="000000">
              <a:alpha val="0"/>
            </a:srgbClr>
          </a:solidFill>
          <a:ln w="0">
            <a:solidFill>
              <a:srgbClr val="000000">
                <a:alpha val="0"/>
              </a:srgbClr>
            </a:solidFill>
            <a:prstDash val="solid"/>
          </a:ln>
        </p:spPr>
        <p:txBody>
          <a:bodyPr lIns="0" tIns="0" rIns="0" bIns="0" anchor="t"/>
          <a:lstStyle/>
          <a:p>
            <a:pPr algn="r">
              <a:defRPr sz="600" b="0">
                <a:solidFill>
                  <a:srgbClr val="7891AD"/>
                </a:solidFill>
                <a:latin typeface="Aptos"/>
                <a:ea typeface="Aptos"/>
                <a:cs typeface="Aptos"/>
              </a:defRPr>
            </a:pPr>
            <a:r>
              <a:rPr sz="600" b="0">
                <a:solidFill>
                  <a:srgbClr val="7891AD"/>
                </a:solidFill>
                <a:latin typeface="Aptos"/>
                <a:ea typeface="Aptos"/>
                <a:cs typeface="Aptos"/>
              </a:rPr>
              <a:t>7 / 7</a:t>
            </a:r>
          </a:p>
        </p:txBody>
      </p:sp>
    </p:spTree>
    <p:extLst>
      <p:ext uri="{BB962C8B-B14F-4D97-AF65-F5344CB8AC3E}">
        <p14:creationId xmlns:p14="http://schemas.microsoft.com/office/powerpoint/2010/main" val="1813792741"/>
      </p:ext>
    </p:extLst>
  </p:cSld>
  <p:clrMapOvr>
    <a:masterClrMapping/>
  </p:clrMapOvr>
</p:sld>
</file>

<file path=ppt/theme/theme1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hatGPT">
  <a:themeElements>
    <a:clrScheme name="ChatGPT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Calibri Light"/>
        <a:ea typeface="Calibri Light"/>
        <a:cs typeface="Calibri Light"/>
      </a:majorFont>
      <a:minorFont>
        <a:latin typeface="Calibri"/>
        <a:ea typeface="Calibri"/>
        <a:cs typeface="Calibri"/>
      </a:minorFont>
    </a:fontScheme>
    <a:fmtScheme name="ChatGPT">
      <a:fillStyleLst>
        <a:solidFill>
          <a:schemeClr val="phClr"/>
        </a:solidFill>
        <a:solidFill>
          <a:schemeClr val="dk1"/>
        </a:solidFill>
        <a:solidFill>
          <a:schemeClr val="accent1"/>
        </a:solidFill>
      </a:fillStyleLst>
      <a:lnStyleLst>
        <a:ln w="12700">
          <a:solidFill>
            <a:schemeClr val="phClr"/>
          </a:solidFill>
          <a:prstDash val="solid"/>
        </a:ln>
        <a:ln w="19050">
          <a:solidFill>
            <a:schemeClr val="phClr"/>
          </a:solidFill>
          <a:prstDash val="solid"/>
        </a:ln>
        <a:ln w="25400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19050" dist="9525" dir="5400000">
              <a:srgbClr val="000000">
                <a:alpha val="6000"/>
              </a:srgbClr>
            </a:outerShdw>
          </a:effectLst>
        </a:effectStyle>
        <a:effectStyle>
          <a:effectLst>
            <a:outerShdw blurRad="28575" dist="9525" dir="5400000">
              <a:srgbClr val="000000">
                <a:alpha val="8000"/>
              </a:srgbClr>
            </a:outerShdw>
          </a:effectLst>
        </a:effectStyle>
        <a:effectStyle>
          <a:effectLst>
            <a:outerShdw blurRad="57150" dist="19050" dir="5400000">
              <a:srgbClr val="000000">
                <a:alpha val="10000"/>
              </a:srgbClr>
            </a:outerShdw>
          </a:effectLst>
        </a:effectStyle>
        <a:effectStyle>
          <a:effectLst>
            <a:outerShdw blurRad="114300" dist="38100" dir="5400000">
              <a:srgbClr val="000000">
                <a:alpha val="12000"/>
              </a:srgbClr>
            </a:outerShdw>
          </a:effectLst>
        </a:effectStyle>
        <a:effectStyle>
          <a:effectLst>
            <a:outerShdw blurRad="171450" dist="57150" dir="5400000">
              <a:srgbClr val="000000">
                <a:alpha val="16000"/>
              </a:srgbClr>
            </a:outerShdw>
          </a:effectLst>
        </a:effectStyle>
        <a:effectStyle>
          <a:effectLst>
            <a:outerShdw blurRad="266700" dist="95250" dir="5400000">
              <a:srgbClr val="000000">
                <a:alpha val="24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hade val="98000"/>
                <a:lumMod val="102000"/>
                <a:satMod val="150000"/>
              </a:schemeClr>
            </a:gs>
            <a:gs pos="50000">
              <a:schemeClr val="phClr">
                <a:tint val="98000"/>
                <a:shade val="90000"/>
                <a:lumMod val="103000"/>
                <a:satMod val="130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925</Words>
  <Application>Microsoft Office PowerPoint</Application>
  <DocSecurity>0</DocSecurity>
  <PresentationFormat>Widescreen</PresentationFormat>
  <Paragraphs>138</Paragraphs>
  <Slides>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2" baseType="lpstr">
      <vt:lpstr>Aptos</vt:lpstr>
      <vt:lpstr>Aptos Display</vt:lpstr>
      <vt:lpstr>Aptos Mono</vt:lpstr>
      <vt:lpstr>Calibri</vt:lpstr>
      <vt:lpstr>ChatGPT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2026-05-15T03:32:31Z</dcterms:created>
  <dcterms:modified xsi:type="dcterms:W3CDTF">2026-05-15T03:33:17Z</dcterms:modified>
</cp:coreProperties>
</file>