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f97381afdb9488b" /><Relationship Type="http://schemas.openxmlformats.org/officeDocument/2006/relationships/extended-properties" Target="/docProps/app.xml" Id="R8c1b7f8afb264b62" /><Relationship Type="http://schemas.openxmlformats.org/officeDocument/2006/relationships/officeDocument" Target="/ppt/presentation.xml" Id="R32c4fb7cfb594102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f8cb98ee77e743fc"/>
  </p:sldMasterIdLst>
  <p:notesMasterIdLst>
    <p:notesMasterId xmlns:r="http://schemas.openxmlformats.org/officeDocument/2006/relationships" r:id="R898be33639914c36"/>
  </p:notesMasterIdLst>
  <p:sldIdLst>
    <p:sldId xmlns:r="http://schemas.openxmlformats.org/officeDocument/2006/relationships" id="256" r:id="Rfe8d16fe9a5f4c49"/>
    <p:sldId xmlns:r="http://schemas.openxmlformats.org/officeDocument/2006/relationships" id="257" r:id="R2090450c32f147ed"/>
    <p:sldId xmlns:r="http://schemas.openxmlformats.org/officeDocument/2006/relationships" id="258" r:id="R915dfea5f0a342fd"/>
    <p:sldId xmlns:r="http://schemas.openxmlformats.org/officeDocument/2006/relationships" id="259" r:id="Ra9d961a496c14ad9"/>
    <p:sldId xmlns:r="http://schemas.openxmlformats.org/officeDocument/2006/relationships" id="260" r:id="Rb025a64a280044f6"/>
    <p:sldId xmlns:r="http://schemas.openxmlformats.org/officeDocument/2006/relationships" id="261" r:id="R2365a2c605e24b00"/>
    <p:sldId xmlns:r="http://schemas.openxmlformats.org/officeDocument/2006/relationships" id="262" r:id="R8737ffbab1c847ae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f8cb98ee77e743fc" /><Relationship Type="http://schemas.openxmlformats.org/officeDocument/2006/relationships/theme" Target="/ppt/theme/theme1.xml" Id="Rd94ce1c72b17490a" /><Relationship Type="http://schemas.openxmlformats.org/officeDocument/2006/relationships/notesMaster" Target="/ppt/notesMasters/notesMaster1.xml" Id="R898be33639914c36" /><Relationship Type="http://schemas.openxmlformats.org/officeDocument/2006/relationships/presProps" Target="/ppt/presProps.xml" Id="R2f8fab0d358f4a66" /><Relationship Type="http://schemas.openxmlformats.org/officeDocument/2006/relationships/viewProps" Target="/ppt/viewProps.xml" Id="R44dc4e92f8d54f77" /><Relationship Type="http://schemas.openxmlformats.org/officeDocument/2006/relationships/tableStyles" Target="/ppt/tableStyles.xml" Id="R30ef846118ff4250" /><Relationship Type="http://schemas.openxmlformats.org/officeDocument/2006/relationships/slide" Target="/ppt/slides/slide1.xml" Id="Rfe8d16fe9a5f4c49" /><Relationship Type="http://schemas.openxmlformats.org/officeDocument/2006/relationships/slide" Target="/ppt/slides/slide2.xml" Id="R2090450c32f147ed" /><Relationship Type="http://schemas.openxmlformats.org/officeDocument/2006/relationships/slide" Target="/ppt/slides/slide3.xml" Id="R915dfea5f0a342fd" /><Relationship Type="http://schemas.openxmlformats.org/officeDocument/2006/relationships/slide" Target="/ppt/slides/slide4.xml" Id="Ra9d961a496c14ad9" /><Relationship Type="http://schemas.openxmlformats.org/officeDocument/2006/relationships/slide" Target="/ppt/slides/slide5.xml" Id="Rb025a64a280044f6" /><Relationship Type="http://schemas.openxmlformats.org/officeDocument/2006/relationships/slide" Target="/ppt/slides/slide6.xml" Id="R2365a2c605e24b00" /><Relationship Type="http://schemas.openxmlformats.org/officeDocument/2006/relationships/slide" Target="/ppt/slides/slide7.xml" Id="R8737ffbab1c847ae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c6c40790a9874876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8c586af28fe48bb" /><Relationship Type="http://schemas.openxmlformats.org/officeDocument/2006/relationships/notesMaster" Target="/ppt/notesMasters/notesMaster1.xml" Id="Rd874037fe27b469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aba5215dbe7445fb" /><Relationship Type="http://schemas.openxmlformats.org/officeDocument/2006/relationships/notesMaster" Target="/ppt/notesMasters/notesMaster1.xml" Id="R233d70937a4d4d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fa4449c79b2141a4" /><Relationship Type="http://schemas.openxmlformats.org/officeDocument/2006/relationships/notesMaster" Target="/ppt/notesMasters/notesMaster1.xml" Id="Rae8548b53b46447e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6d48a9539ab042f8" /><Relationship Type="http://schemas.openxmlformats.org/officeDocument/2006/relationships/notesMaster" Target="/ppt/notesMasters/notesMaster1.xml" Id="R2e5c6618abea4e84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ec0d2c055982409a" /><Relationship Type="http://schemas.openxmlformats.org/officeDocument/2006/relationships/notesMaster" Target="/ppt/notesMasters/notesMaster1.xml" Id="R4678f6ac02d947e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d3d99488e914aa4" /><Relationship Type="http://schemas.openxmlformats.org/officeDocument/2006/relationships/notesMaster" Target="/ppt/notesMasters/notesMaster1.xml" Id="R9cfc9aad1637431f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b533b58a14d54849" /><Relationship Type="http://schemas.openxmlformats.org/officeDocument/2006/relationships/notesMaster" Target="/ppt/notesMasters/notesMaster1.xml" Id="Ra289acc60bad4c32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23927fca53b4171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f3bd2ee47def4fbe" /><Relationship Type="http://schemas.openxmlformats.org/officeDocument/2006/relationships/slideLayout" Target="/ppt/slideLayouts/slideLayout2.xml" Id="Rf1e2d378ca704ec0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1e2d378ca704ec0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a437f23e694d4cc0" /><Relationship Type="http://schemas.openxmlformats.org/officeDocument/2006/relationships/image" Target="/ppt/media/image.png" Id="R70c4eaed234c4a0e" /><Relationship Type="http://schemas.openxmlformats.org/officeDocument/2006/relationships/image" Target="/ppt/media/image2.png" Id="R401f43803b8b4dd1" /><Relationship Type="http://schemas.openxmlformats.org/officeDocument/2006/relationships/image" Target="/ppt/media/image3.png" Id="Rf75d19176d834e50" /><Relationship Type="http://schemas.openxmlformats.org/officeDocument/2006/relationships/notesSlide" Target="/ppt/notesSlides/notesSlide1.xml" Id="R8809239deff349e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79dafd02dd26436b" /><Relationship Type="http://schemas.openxmlformats.org/officeDocument/2006/relationships/image" Target="/ppt/media/image4.png" Id="Rc7a13b6923784856" /><Relationship Type="http://schemas.openxmlformats.org/officeDocument/2006/relationships/image" Target="/ppt/media/image5.png" Id="Re61d5f34a0a64b01" /><Relationship Type="http://schemas.openxmlformats.org/officeDocument/2006/relationships/notesSlide" Target="/ppt/notesSlides/notesSlide2.xml" Id="R373e5ca1ab9940d5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ff377de92ba4086" /><Relationship Type="http://schemas.openxmlformats.org/officeDocument/2006/relationships/image" Target="/ppt/media/image6.png" Id="R5562f3fbaff84b3e" /><Relationship Type="http://schemas.openxmlformats.org/officeDocument/2006/relationships/image" Target="/ppt/media/image7.png" Id="R241da6fbeacc4583" /><Relationship Type="http://schemas.openxmlformats.org/officeDocument/2006/relationships/notesSlide" Target="/ppt/notesSlides/notesSlide3.xml" Id="Rd9f34a1e2de9424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92703ddb8c2448cb" /><Relationship Type="http://schemas.openxmlformats.org/officeDocument/2006/relationships/image" Target="/ppt/media/image8.png" Id="R3c5d144c49b94d6b" /><Relationship Type="http://schemas.openxmlformats.org/officeDocument/2006/relationships/image" Target="/ppt/media/image9.png" Id="R8498e0e73bd14981" /><Relationship Type="http://schemas.openxmlformats.org/officeDocument/2006/relationships/notesSlide" Target="/ppt/notesSlides/notesSlide4.xml" Id="Rf6d4838d2d9d44e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957d36eba64b49fc" /><Relationship Type="http://schemas.openxmlformats.org/officeDocument/2006/relationships/image" Target="/ppt/media/image10.png" Id="Rf1ce632cd0d74d6f" /><Relationship Type="http://schemas.openxmlformats.org/officeDocument/2006/relationships/image" Target="/ppt/media/image11.png" Id="R9486753c4ad34450" /><Relationship Type="http://schemas.openxmlformats.org/officeDocument/2006/relationships/image" Target="/ppt/media/image12.png" Id="R57dcf8cfd88f4e97" /><Relationship Type="http://schemas.openxmlformats.org/officeDocument/2006/relationships/notesSlide" Target="/ppt/notesSlides/notesSlide5.xml" Id="Rc8cd5d8e06564dd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cad575ddc1647fe" /><Relationship Type="http://schemas.openxmlformats.org/officeDocument/2006/relationships/image" Target="/ppt/media/image13.png" Id="R65ff6cc37efd4646" /><Relationship Type="http://schemas.openxmlformats.org/officeDocument/2006/relationships/image" Target="/ppt/media/image14.png" Id="R4cf94aa4e90a472c" /><Relationship Type="http://schemas.openxmlformats.org/officeDocument/2006/relationships/notesSlide" Target="/ppt/notesSlides/notesSlide6.xml" Id="Rb5f79eeabc1b4a5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8eadd3b8187468f" /><Relationship Type="http://schemas.openxmlformats.org/officeDocument/2006/relationships/image" Target="/ppt/media/image15.png" Id="R5c6335f351294893" /><Relationship Type="http://schemas.openxmlformats.org/officeDocument/2006/relationships/image" Target="/ppt/media/image16.png" Id="R4487fc6a2f604b53" /><Relationship Type="http://schemas.openxmlformats.org/officeDocument/2006/relationships/notesSlide" Target="/ppt/notesSlides/notesSlide7.xml" Id="R15f945db6cb8494e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EC16069-5C05-4E10-97E4-A665E3507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0c4eaed234c4a0e"/>
          <a:srcRect xmlns:a="http://schemas.openxmlformats.org/drawingml/2006/main" l="169" t="0" r="16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667250" y="-571500"/>
            <a:ext cx="8096250" cy="45720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9571BFF-292A-4E5A-9A2D-839D09423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B43F6BA-73F0-453D-83DC-7A4633C6B1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0"/>
            <a:ext cx="7239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C20">
              <a:alpha val="4784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01f43803b8b4dd1"/>
          <a:stretch xmlns:a="http://schemas.openxmlformats.org/drawingml/2006/main"/>
        </p:blipFill>
        <p:spPr>
          <a:xfrm xmlns:a="http://schemas.openxmlformats.org/drawingml/2006/main">
            <a:off x="552450" y="48098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75d19176d834e50"/>
          <a:stretch xmlns:a="http://schemas.openxmlformats.org/drawingml/2006/main"/>
        </p:blipFill>
        <p:spPr>
          <a:xfrm xmlns:a="http://schemas.openxmlformats.org/drawingml/2006/main">
            <a:off x="11108808" y="40005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5F55A66-9765-4695-BC5B-4C0CC44DDD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304925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CD4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5ECA0D4F-8836-41D5-ACA6-B061F2B8F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1238250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EXECUTIVE CASE DECK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8D97049-F4DD-43A3-9325-8D11781F6E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695450"/>
            <a:ext cx="7239000" cy="1143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9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The margin issue was hiding in the handoffs.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A168073-E847-4250-97CA-2C864AC20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048000"/>
            <a:ext cx="53340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A visual case narrative for how Deskwise would turn fragmented evidence, ownership, and follow-through into a controlled operating queue.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8072824-D981-4FF0-B571-B4C4DB7C33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4191000"/>
            <a:ext cx="5334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1A69268-5801-41AB-89DB-60FDB3BAD3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4476750"/>
            <a:ext cx="990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BEFORE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826DF3C-23C4-49B9-A874-A56C01F67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4686300"/>
            <a:ext cx="3048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Leaders rebuilt facts in the meeting.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A2D5659-E5D7-483E-9314-56A3CDC23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476750"/>
            <a:ext cx="9906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AFTER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20CC33A-6905-426C-9408-F07DFF5FFD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686300"/>
            <a:ext cx="2857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The decision file arrived ready to review.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28D3E75-F1F2-4382-9A5D-94F5A3B011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62875" y="1600200"/>
            <a:ext cx="3333750" cy="3543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86667"/>
            </a:srgbClr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EA49E25-F917-4785-A604-4A2A1F606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1866900"/>
            <a:ext cx="2476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Public-source account facts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046B53F-7515-4EA7-9EE0-1501BE5A1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2266950"/>
            <a:ext cx="1333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85098"/>
            </a:srgbClr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47B2A57-060C-410C-8C8E-AE7F5F673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19350"/>
            <a:ext cx="9906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$1.78B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95F3AFB-C5A4-48DF-814C-CE94ED866A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819400"/>
            <a:ext cx="9906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FY2025 net sales, down 4% YoY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4A754C5-9448-4416-B8E0-1A9EA7E18B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0" y="2266950"/>
            <a:ext cx="1333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85098"/>
            </a:srgbClr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4D19194-A46E-4C47-859E-A3E246424A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2419350"/>
            <a:ext cx="9906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3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C3C4201-7027-4EF1-BFE0-F031547095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2819400"/>
            <a:ext cx="9906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Reportable specialty-chemicals segments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93DB15A-39E0-4D13-A623-855C38304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429000"/>
            <a:ext cx="1333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85098"/>
            </a:srgbClr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B29DA7F-4EE9-49B5-A823-0BCC6C9DD7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581400"/>
            <a:ext cx="9906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22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51C808F-873E-440D-A78C-9B17D84561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981450"/>
            <a:ext cx="9906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Countries in the employee footprint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BFDF538-75E7-47A9-99AF-DBE78C656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0" y="3429000"/>
            <a:ext cx="1333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85098"/>
            </a:srgbClr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68B8E59-7333-40C4-8A7F-F6D578B5AE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3581400"/>
            <a:ext cx="9906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$23.6M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66876BB5-8838-40E7-BA28-CFAA2C710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3981450"/>
            <a:ext cx="9906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Internal-use ERP software capitalized in 2025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1D7A7CE5-517A-45B2-A958-7106B017B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1BB471D9-F994-4D09-BB1D-689A2050E0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1 / 7</a:t>
            </a:r>
          </a:p>
        </p:txBody>
      </p:sp>
    </p:spTree>
    <p:extLst>
      <p:ext uri="{BB962C8B-B14F-4D97-AF65-F5344CB8AC3E}">
        <p14:creationId xmlns:p14="http://schemas.microsoft.com/office/powerpoint/2010/main" val="1777460928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1E9F834-8811-45B6-8E69-10CDA545B5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B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7E83E73-C577-45DF-916B-59F0ADCAFC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B10EDF0-329B-4FF0-8FBA-8493FC820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7a13b6923784856"/>
          <a:stretch xmlns:a="http://schemas.openxmlformats.org/drawingml/2006/main"/>
        </p:blipFill>
        <p:spPr>
          <a:xfrm xmlns:a="http://schemas.openxmlformats.org/drawingml/2006/main">
            <a:off x="552450" y="19523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61d5f34a0a64b01"/>
          <a:stretch xmlns:a="http://schemas.openxmlformats.org/drawingml/2006/main"/>
        </p:blipFill>
        <p:spPr>
          <a:xfrm xmlns:a="http://schemas.openxmlformats.org/drawingml/2006/main">
            <a:off x="11108808" y="11430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3DE99EF-DC87-4078-8FB2-FA8B885227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71550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2620863C-4612-458C-878F-2B746C1305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904875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BEFORE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48300CF-2617-494E-9BA2-C00011C7A8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257300"/>
            <a:ext cx="6191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3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Decisions started with archaeology.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CC7AA25-EFAD-499B-9368-57D8C0061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076450"/>
            <a:ext cx="5619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The work was not missing. It was dispersed across specialist functions, source systems, and informal follow-up paths.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7133853-543A-4953-AE04-B2A3F8291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162300"/>
            <a:ext cx="16192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6EAC8FC-F379-484C-B7EB-A79FAD04D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286125"/>
            <a:ext cx="1333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Commercial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926DE78-03BE-4219-BD02-0CAFFCCF52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495675"/>
            <a:ext cx="12573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67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price, customer, quote context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6A5A6D1-9517-4B95-B801-847EF48CC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191000"/>
            <a:ext cx="16192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8AA1B76-8B0E-4467-8991-0CB890515B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314825"/>
            <a:ext cx="1333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Supply chain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2092685-12F6-4690-99FB-DF0384427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524375"/>
            <a:ext cx="12573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67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raw material and availability flags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AA86FB9-C071-4698-A008-5A145C877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2300" y="3162300"/>
            <a:ext cx="16192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F08A840-E443-4B58-83F4-393558AC22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3286125"/>
            <a:ext cx="1333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Technical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6A415C3-AAAF-4B69-801F-98925A3FE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3495675"/>
            <a:ext cx="12573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67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formulation, trial, service evidence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8CF034E-2089-4289-9CEE-475BE2CB4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2300" y="4191000"/>
            <a:ext cx="161925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9842112-00CA-42AB-8048-6C670A8EFA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4314825"/>
            <a:ext cx="13335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Regulatory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0999B54-4663-4A46-A870-18D321307D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4524375"/>
            <a:ext cx="12573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67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REACH and product stewardship context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F5EC928-65FA-4B85-8B8B-1082694C93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3390900"/>
            <a:ext cx="2000250" cy="1219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/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8C4F890-8055-40AC-B301-6E1C4B5896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3695700"/>
            <a:ext cx="14859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Margin meeting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D5C8FBA-489A-406F-9EA3-4DBFFF63B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076700"/>
            <a:ext cx="148590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first task: rebuild the file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6E9D3D2-3155-41CE-9D66-5995CAA4A9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19350" y="3505200"/>
            <a:ext cx="3486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243546A-2C96-4B13-9A87-E743E8A5C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3743325"/>
            <a:ext cx="952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3E2172E-193E-4885-B408-C14148E5C9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19350" y="4533900"/>
            <a:ext cx="3486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B6A1F4A-0A80-4F69-A8E7-8CC8A308A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4048125"/>
            <a:ext cx="952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D6FBE4DE-4DE4-42C0-ACBC-114E5170BF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3505200"/>
            <a:ext cx="11239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20B6C5D-9781-43A9-8564-A754BBC4E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3838575"/>
            <a:ext cx="952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68259B8-AFC0-412B-9D31-DE7E202795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4533900"/>
            <a:ext cx="11239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8093502E-A0BD-4ED2-9233-A03CACA3BC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29300" y="4124325"/>
            <a:ext cx="952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DCB3FCBF-AC21-4C3B-98CA-3C516FBA9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2686050"/>
            <a:ext cx="2571750" cy="2095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3C933808-F610-497E-BC0E-94F85CDE6A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2686050"/>
            <a:ext cx="47625" cy="2095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DE8FD216-C2B9-4A48-A05B-86886B4BA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2914650"/>
            <a:ext cx="2114550" cy="1409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“We had the data. What we did not have was a clean operating file: owner, evidence, decision, next step.”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DC1E1A1-FE2F-48A7-9022-6B90A237BB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4457700"/>
            <a:ext cx="211455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638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COMPOSITE VOICE | COMMERCIAL LEADERSHIP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1D9CAB45-5FA8-4FF1-9C6C-D2786D04D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134EA9C4-7C61-4AE8-B759-BDC3BE3D4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2 / 7</a:t>
            </a:r>
          </a:p>
        </p:txBody>
      </p:sp>
    </p:spTree>
    <p:extLst>
      <p:ext uri="{BB962C8B-B14F-4D97-AF65-F5344CB8AC3E}">
        <p14:creationId xmlns:p14="http://schemas.microsoft.com/office/powerpoint/2010/main" val="1922737736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4717C9C-FA03-4227-BB3C-BCDA88599F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B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D69BA03-B44F-48A0-84B4-0A906BB7D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B213BF1-CF6D-4B4E-9928-AC87511956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62f3fbaff84b3e"/>
          <a:stretch xmlns:a="http://schemas.openxmlformats.org/drawingml/2006/main"/>
        </p:blipFill>
        <p:spPr>
          <a:xfrm xmlns:a="http://schemas.openxmlformats.org/drawingml/2006/main">
            <a:off x="552450" y="19523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41da6fbeacc4583"/>
          <a:stretch xmlns:a="http://schemas.openxmlformats.org/drawingml/2006/main"/>
        </p:blipFill>
        <p:spPr>
          <a:xfrm xmlns:a="http://schemas.openxmlformats.org/drawingml/2006/main">
            <a:off x="11108808" y="11430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5165684-CA7D-432A-A1A1-31DADEF739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71550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0836123A-CCFA-48F1-84F5-AE2F1EDD2C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904875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PUBLIC EVIDENCE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6016085-44F2-4145-A9B1-57DB4887C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257300"/>
            <a:ext cx="7239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The pressure was real, and it was uneven.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CA991AA-828C-4718-9C88-62047050A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038350"/>
            <a:ext cx="619125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FY2025 operating income moved in different directions by segment, which is exactly where exception-driven execution matters.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790ACC0-D2A3-4935-8056-893BF01BDB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857500"/>
            <a:ext cx="9334500" cy="2076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C91082C-8A41-4306-8153-E30A7F8505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105150"/>
            <a:ext cx="5334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FY2025 operating income by reportable segment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6515CB8-93EC-489D-A2F9-FF14C16CA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333750"/>
            <a:ext cx="20955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0">
                <a:solidFill>
                  <a:srgbClr val="7891AD"/>
                </a:solidFill>
                <a:latin typeface="Aptos Mono"/>
                <a:ea typeface="Aptos Mono"/>
                <a:cs typeface="Aptos Mono"/>
              </a:defRPr>
            </a:pPr>
            <a:r>
              <a:rPr sz="675" b="0">
                <a:solidFill>
                  <a:srgbClr val="7891AD"/>
                </a:solidFill>
                <a:latin typeface="Aptos Mono"/>
                <a:ea typeface="Aptos Mono"/>
                <a:cs typeface="Aptos Mono"/>
              </a:rPr>
              <a:t>$M; change vs. FY2024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DED7BC6-2CBA-44A5-86E3-E560C1901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743325"/>
            <a:ext cx="1809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Fuel Specialties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44ECF12-A9B8-4082-8AF8-020F80EA78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76575" y="3762375"/>
            <a:ext cx="4953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DE9F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F023329-6BD4-4F91-BDDD-74BDD4A1EB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76575" y="3762375"/>
            <a:ext cx="448246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AAF4E13-295D-4623-AA44-5A31D49971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0075" y="3714750"/>
            <a:ext cx="857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$144.8M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19ADB13-E9DB-46F9-9E3C-A65C5654C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3714750"/>
            <a:ext cx="95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C75D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C75DF"/>
                </a:solidFill>
                <a:latin typeface="Aptos"/>
                <a:ea typeface="Aptos"/>
                <a:cs typeface="Aptos"/>
              </a:rPr>
              <a:t>+12%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12C6866-D9AF-4736-9A84-49E4E221B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162425"/>
            <a:ext cx="1809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Performance Chemicals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4B909AE-1763-43BF-84B4-B780B4432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76575" y="4181475"/>
            <a:ext cx="4953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DE9F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AD94EB3-7F79-408C-A48F-21F74EA1D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76575" y="4181475"/>
            <a:ext cx="1888331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9B41ABC-616F-4BB6-86CD-BD1ACA859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0075" y="4133850"/>
            <a:ext cx="857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$61.0M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6F5E4BE-25D6-4029-AB16-AAE0D5F15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4133850"/>
            <a:ext cx="95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A53E36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A53E36"/>
                </a:solidFill>
                <a:latin typeface="Aptos"/>
                <a:ea typeface="Aptos"/>
                <a:cs typeface="Aptos"/>
              </a:rPr>
              <a:t>-26%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0D60F4C-CCF7-419C-83DA-71A88BF45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581525"/>
            <a:ext cx="18097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Oilfield Services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A928FEF-1E82-4240-B356-DF7B24D505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76575" y="4600575"/>
            <a:ext cx="4953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DE9F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073C292-EC45-4B22-B8DB-9AA3482D5E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76575" y="4600575"/>
            <a:ext cx="721281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C25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F58054B-3D9A-4FAA-9E13-37E960C93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0075" y="4552950"/>
            <a:ext cx="857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$23.3M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A2F66D45-C29D-424C-829E-A235DDF24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4552950"/>
            <a:ext cx="95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A53E36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A53E36"/>
                </a:solidFill>
                <a:latin typeface="Aptos"/>
                <a:ea typeface="Aptos"/>
                <a:cs typeface="Aptos"/>
              </a:rPr>
              <a:t>-40%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D132186-83E2-4012-885A-4F8A11B81E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2857500"/>
            <a:ext cx="13716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67F8B90-CE74-4294-A109-CA56213CF6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58450" y="3009900"/>
            <a:ext cx="10287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$42.9M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8106B7F5-278B-4E1F-8BAA-1C8366C00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58450" y="3409950"/>
            <a:ext cx="10287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Q3 impairment and restructuring charges tied to selected businesses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E910B19-EEFC-4D91-B407-F6E90A7FE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981450"/>
            <a:ext cx="13716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58EA5EFE-4B43-4AF7-8CEA-EF610D1939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58450" y="4133850"/>
            <a:ext cx="10287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$23.6M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65773CCE-DED1-40B0-A213-1F4F7C540B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58450" y="4533900"/>
            <a:ext cx="10287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Internal-use software capitalized for regional ERP implementation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67BBA26-F6F8-457D-A696-60B76C563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5410200"/>
            <a:ext cx="109156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6E2F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E9A849B5-6EBF-48D4-84F5-3D0944B7E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5657850"/>
            <a:ext cx="10477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Implication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D0DC15E7-0A72-40FF-BF03-BCEF02DAD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05000" y="5581650"/>
            <a:ext cx="78105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5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When pressure is uneven, leaders need faster exception handling, not another static dashboard.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6BB32E00-2FD9-4031-B9ED-0438291FD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9CA8FB87-70D3-4ADF-B7D9-3D2C95B170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3 / 7</a:t>
            </a:r>
          </a:p>
        </p:txBody>
      </p:sp>
    </p:spTree>
    <p:extLst>
      <p:ext uri="{BB962C8B-B14F-4D97-AF65-F5344CB8AC3E}">
        <p14:creationId xmlns:p14="http://schemas.microsoft.com/office/powerpoint/2010/main" val="276399382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668AE09-2208-42F0-932A-18475FC735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5d144c49b94d6b"/>
          <a:stretch xmlns:a="http://schemas.openxmlformats.org/drawingml/2006/main"/>
        </p:blipFill>
        <p:spPr>
          <a:xfrm xmlns:a="http://schemas.openxmlformats.org/drawingml/2006/main">
            <a:off x="552450" y="48098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98e0e73bd14981"/>
          <a:stretch xmlns:a="http://schemas.openxmlformats.org/drawingml/2006/main"/>
        </p:blipFill>
        <p:spPr>
          <a:xfrm xmlns:a="http://schemas.openxmlformats.org/drawingml/2006/main">
            <a:off x="11108808" y="40005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CCE0983-5C10-496C-80B4-33F08E590C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71550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CD4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26298A07-7A09-4183-9E0E-1BF01FE48E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904875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DESKWISE X-RAY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4E1E871-A0BF-40FF-99F3-83A57C04A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257300"/>
            <a:ext cx="7239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3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Four unmanaged loops slowed execution.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DCAAFD5-ED1C-42F1-A4D1-13A108C94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2876550"/>
            <a:ext cx="266700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A33"/>
          </a:solidFill>
          <a:ln xmlns:a="http://schemas.openxmlformats.org/drawingml/2006/main" w="19050">
            <a:solidFill>
              <a:srgbClr val="3BA9F4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29E0D5B-9FCD-4AE5-A089-16683082A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3086100"/>
            <a:ext cx="20955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Decision file</a:t>
            </a:r>
          </a:p>
          <a:p xmlns:a="http://schemas.openxmlformats.org/drawingml/2006/main">
            <a:pPr algn="ctr">
              <a:def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incomplete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914E088-ED64-49F9-9815-D82C936AD9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3733800"/>
            <a:ext cx="20955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0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evidence • owner • next step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8D4465B-D7EB-4D41-9C22-42BE83713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2286000"/>
            <a:ext cx="238125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196"/>
            </a:srgbClr>
          </a:solidFill>
          <a:ln xmlns:a="http://schemas.openxmlformats.org/drawingml/2006/main" w="19050">
            <a:solidFill>
              <a:srgbClr val="0C75DF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DA80DA1-B136-47DC-BB46-8488FF052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24384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6833908-C067-4977-989B-AA272AA8D5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2686050"/>
            <a:ext cx="18669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Margin exception assembly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0D6740B-DB5E-4B74-9F4C-1BE919D6A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3009900"/>
            <a:ext cx="19526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price, cost, customer, regional context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67FBB02-4CAC-4D1B-B9D0-E04A560F1D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2286000"/>
            <a:ext cx="238125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196"/>
            </a:srgbClr>
          </a:solidFill>
          <a:ln xmlns:a="http://schemas.openxmlformats.org/drawingml/2006/main" w="19050">
            <a:solidFill>
              <a:srgbClr val="3BA9F4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F1338DA-35F4-4133-9D89-826D30FC1A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24384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3BA9F4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3BA9F4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D685F72-8239-410B-9B5C-0DC165CAC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2686050"/>
            <a:ext cx="18669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Technical evidence chase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B8B5D88-1F88-452D-9030-232F084432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3009900"/>
            <a:ext cx="19526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product, R&amp;D, regulatory, trial facts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4030CBD-D94C-49E4-93E1-75F49629BF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305300"/>
            <a:ext cx="238125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196"/>
            </a:srgbClr>
          </a:solidFill>
          <a:ln xmlns:a="http://schemas.openxmlformats.org/drawingml/2006/main" w="19050">
            <a:solidFill>
              <a:srgbClr val="F7C25E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0E9554B-04C3-4A91-B2C4-7A09BD329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4577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F7C25E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F7C25E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3B53D28-3B58-440B-A5E5-31BD1A46D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705350"/>
            <a:ext cx="18669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ERP-adjacent exceptions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9F8FFD4-EB2A-4754-86F5-6F00B36B8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5029200"/>
            <a:ext cx="19526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records improved; decisions still moved outside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5CF9C81-2188-4531-9EC6-388F274E02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4305300"/>
            <a:ext cx="2381250" cy="110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196"/>
            </a:srgbClr>
          </a:solidFill>
          <a:ln xmlns:a="http://schemas.openxmlformats.org/drawingml/2006/main" w="19050">
            <a:solidFill>
              <a:srgbClr val="0C75DF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D45BBBB-FC7B-4F2E-87B4-D69747A686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4457700"/>
            <a:ext cx="381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919118E-7BF5-47F6-BB36-3A1E193A2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4705350"/>
            <a:ext cx="18669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Critical-role throughput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A635312-21ED-4CFA-91C5-7F2C69851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01100" y="5029200"/>
            <a:ext cx="19526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hiring/onboarding dependencies hit execution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C9FBD42-E898-40F7-83F1-A7F23EA470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2838450"/>
            <a:ext cx="1200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F528D34-D9A6-4055-B6E4-8DB65C3C8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2838450"/>
            <a:ext cx="1200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C323A7A1-0EC1-4FEB-89A3-7EE4C612EB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4857750"/>
            <a:ext cx="1200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C25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EEC15F40-0864-4F8B-A88C-A0F8021A19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857750"/>
            <a:ext cx="12001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4707E00-289D-46C3-83D1-56E609C475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2286000"/>
            <a:ext cx="19050" cy="590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C5C80587-7BFF-411C-9809-7B3F0DE29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000500"/>
            <a:ext cx="19050" cy="1409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C25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9FEEFC79-D40A-41EE-BCDF-867F8346B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848350"/>
            <a:ext cx="85725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Finding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48E3B6AB-A947-48A4-9B7B-F3B01623E0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5753100"/>
            <a:ext cx="78105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7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The bottleneck was not a single system. It was the unmanaged work between systems.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1A54930A-744F-4C48-BE78-A12ECFB209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E5A89384-4534-4EFA-8894-00231A054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4 / 7</a:t>
            </a:r>
          </a:p>
        </p:txBody>
      </p:sp>
    </p:spTree>
    <p:extLst>
      <p:ext uri="{BB962C8B-B14F-4D97-AF65-F5344CB8AC3E}">
        <p14:creationId xmlns:p14="http://schemas.microsoft.com/office/powerpoint/2010/main" val="218704095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88F1924-B4F4-4EDD-99BF-4ACF6E5B06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1ce632cd0d74d6f"/>
          <a:srcRect xmlns:a="http://schemas.openxmlformats.org/drawingml/2006/main" l="169" t="0" r="16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667250" y="-571500"/>
            <a:ext cx="8096250" cy="45720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5CE91BB-255A-40B2-A986-BCF66E02D8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92E9164-4220-4AAE-BF90-0EF0416A8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0"/>
            <a:ext cx="7239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C20">
              <a:alpha val="4784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86753c4ad34450"/>
          <a:stretch xmlns:a="http://schemas.openxmlformats.org/drawingml/2006/main"/>
        </p:blipFill>
        <p:spPr>
          <a:xfrm xmlns:a="http://schemas.openxmlformats.org/drawingml/2006/main">
            <a:off x="552450" y="48098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7dcf8cfd88f4e97"/>
          <a:stretch xmlns:a="http://schemas.openxmlformats.org/drawingml/2006/main"/>
        </p:blipFill>
        <p:spPr>
          <a:xfrm xmlns:a="http://schemas.openxmlformats.org/drawingml/2006/main">
            <a:off x="11108808" y="40005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9EDE3CD-5399-4BC4-8833-557ED65BBC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71550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CD4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23D31C0F-47D6-41C9-B5EB-8EA306642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904875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SOLUTION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3B6A25F-2714-4E34-93F5-4743B6BD6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257300"/>
            <a:ext cx="81915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1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Deskwise built the layer ERP was never meant to own.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F51E784-4FE5-47B3-A933-6694BAD185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095500"/>
            <a:ext cx="7429500" cy="36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The intervention was not a broad AI transformation. It was an operating layer for exceptions, evidence, ownership, and follow-through.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568B5DA-E9AB-403C-969C-FF74BB010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143250"/>
            <a:ext cx="238125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980"/>
            </a:srgbClr>
          </a:solidFill>
          <a:ln xmlns:a="http://schemas.openxmlformats.org/drawingml/2006/main" w="19050">
            <a:solidFill>
              <a:srgbClr val="0C75DF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1A089DF-51D1-4275-ACED-43A9B04B19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314700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D59198E-C7D8-4556-98C4-620F916BF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600450"/>
            <a:ext cx="20383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Intake and classify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3D3B826-9E9E-4923-AF4A-E51405E97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019550"/>
            <a:ext cx="20383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Capture margin, supply, customer, regulatory, ERP, and hiring exceptions through one structured front door.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7A0FAD6-3AF1-43D9-A68A-5122997C7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6150" y="3143250"/>
            <a:ext cx="238125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980"/>
            </a:srgbClr>
          </a:solidFill>
          <a:ln xmlns:a="http://schemas.openxmlformats.org/drawingml/2006/main" w="19050">
            <a:solidFill>
              <a:srgbClr val="3BA9F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D191EBE-7EA6-4BD3-B79A-19CBA88204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3314700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97A8326-91AD-40B2-B5E1-459EF94E9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3600450"/>
            <a:ext cx="20383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Build the evidence file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08CF557-0938-4C07-B628-D4393C7B3A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4019550"/>
            <a:ext cx="20383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Summarize source material, flag missing inputs, and assemble review-ready packets with source links.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8BC087A-00B7-4495-AFD4-836E2FE166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3143250"/>
            <a:ext cx="238125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980"/>
            </a:srgbClr>
          </a:solidFill>
          <a:ln xmlns:a="http://schemas.openxmlformats.org/drawingml/2006/main" w="19050">
            <a:solidFill>
              <a:srgbClr val="F7C25E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BDAC7CA-DE0E-4B89-8F76-C589321260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15100" y="3314700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32C602D-B326-4A64-ACC7-36A1D47AE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15100" y="3600450"/>
            <a:ext cx="20383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Route for judgment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7E9E013-EFD3-4D15-B78B-A40273A42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15100" y="4019550"/>
            <a:ext cx="20383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Send the decision to the right human owner; preserve judgment where risk and customer context matter.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9D0B532-D975-40B3-A4B9-844D49333B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01150" y="3143250"/>
            <a:ext cx="2381250" cy="1581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>
              <a:alpha val="90980"/>
            </a:srgbClr>
          </a:solidFill>
          <a:ln xmlns:a="http://schemas.openxmlformats.org/drawingml/2006/main" w="19050">
            <a:solidFill>
              <a:srgbClr val="0C75DF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522AC00-77F2-44FB-82F3-E9592556DA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3314700"/>
            <a:ext cx="3238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CB40B12-DA6C-4344-B1F8-CFCA7BEFE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3600450"/>
            <a:ext cx="20383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Close the loop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79FCF21-1842-44CD-930F-E538E87EC1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4019550"/>
            <a:ext cx="20383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Track aging, decisions, owners, and next actions back into the operating rhythm.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0CEBCB5-0465-4BC5-88DC-7E4373D09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3943350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82CE072-8DE8-416D-9CFF-2F5EB0DDD0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67400" y="3943350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AC8D6D4-5303-401A-8049-66C02CDD3E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943350"/>
            <a:ext cx="476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C25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7FE55A4-1D98-408E-B045-DF6A14812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5429250"/>
            <a:ext cx="109537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C20">
              <a:alpha val="90980"/>
            </a:srgbClr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22297CC-7740-4DD9-8B7E-5A3007F1A6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581650"/>
            <a:ext cx="10191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3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AI assisted with classification and summarization. Humans retained control of fit, risk, pricing, customer, and policy decisions.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617973D5-BE58-4BA0-AF6E-D456857577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AF1D5CF-30F7-4C96-A178-06022D2AD7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5 / 7</a:t>
            </a:r>
          </a:p>
        </p:txBody>
      </p:sp>
    </p:spTree>
    <p:extLst>
      <p:ext uri="{BB962C8B-B14F-4D97-AF65-F5344CB8AC3E}">
        <p14:creationId xmlns:p14="http://schemas.microsoft.com/office/powerpoint/2010/main" val="352241682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B52D034-00D6-41C0-84A2-A8927FEBE3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B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F490749-FE1C-46C1-88D3-3D6E0F9145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75E6656-B1BB-4A4E-B28A-D357CD9F8A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5ff6cc37efd4646"/>
          <a:stretch xmlns:a="http://schemas.openxmlformats.org/drawingml/2006/main"/>
        </p:blipFill>
        <p:spPr>
          <a:xfrm xmlns:a="http://schemas.openxmlformats.org/drawingml/2006/main">
            <a:off x="552450" y="19523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f94aa4e90a472c"/>
          <a:stretch xmlns:a="http://schemas.openxmlformats.org/drawingml/2006/main"/>
        </p:blipFill>
        <p:spPr>
          <a:xfrm xmlns:a="http://schemas.openxmlformats.org/drawingml/2006/main">
            <a:off x="11108808" y="11430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A488869-6F3E-498E-A497-9284AE74F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71550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9DEA889B-F3CC-4F24-B626-FA6BAF31F2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904875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AFTER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A9AEFDA-B20A-45BF-9CAB-953A7AE6F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257300"/>
            <a:ext cx="8096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0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Meetings shifted from finding facts to making decisions.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CC66D32-41D8-4A47-BFF2-244D11252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333625"/>
            <a:ext cx="4953000" cy="2514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D6E2F0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4A61B63-0C6D-47AB-80B2-A727EE817C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333625"/>
            <a:ext cx="49530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DF5F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2CC6BCA-149B-41FD-A2C0-B1DFE53C7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466975"/>
            <a:ext cx="4610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7111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07111F"/>
                </a:solidFill>
                <a:latin typeface="Aptos Mono"/>
                <a:ea typeface="Aptos Mono"/>
                <a:cs typeface="Aptos Mono"/>
              </a:rPr>
              <a:t>BEFORE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F5FA441-FE16-4E99-BA30-FA95D677D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000375"/>
            <a:ext cx="4495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Backward-looking meeting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232954A-9503-4BE3-AFCC-994E8F635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228975"/>
            <a:ext cx="44958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First half spent reconstructing the issue.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BFD1978-4EA5-48A0-89E4-0F777E137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533775"/>
            <a:ext cx="4495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No single owner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3FAB8AB-D1DD-4624-85D0-A4B5290AF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762375"/>
            <a:ext cx="44958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Commercial, technical, supply, finance, and HR each held fragments.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B3C9540-2C04-48B7-B2D6-A113BFC343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067175"/>
            <a:ext cx="4495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Side trackers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0F6A48C-946F-4238-A05E-EFA8EFB8EE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95775"/>
            <a:ext cx="44958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ERP-adjacent work still lived in spreadsheets and inboxes.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DBBCA02-F9E0-4255-BACA-3BFEB13B33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33625"/>
            <a:ext cx="4953000" cy="2514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/>
          </a:solidFill>
          <a:ln xmlns:a="http://schemas.openxmlformats.org/drawingml/2006/main" w="19050">
            <a:solidFill>
              <a:srgbClr val="0C75DF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20C5A8E-B916-4522-AF66-8AB6040D97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33625"/>
            <a:ext cx="49530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A332487-D060-4C7E-B005-7833E4EA28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2466975"/>
            <a:ext cx="46101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/>
                </a:solidFill>
                <a:latin typeface="Aptos Mono"/>
                <a:ea typeface="Aptos Mono"/>
                <a:cs typeface="Aptos Mono"/>
              </a:rPr>
              <a:t>AFTER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F8F58B5-2D39-4B54-89D4-E02DDA893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000375"/>
            <a:ext cx="4495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Decision-ready queue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77E5F3B-446F-4E27-B7D3-1603144D8F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228975"/>
            <a:ext cx="44958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Ready, blocked, owner, and next step were visible.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9172367-E283-4C1B-9874-3261F447A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533775"/>
            <a:ext cx="4495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Pre-assembled packets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C32F2ED-50BE-41A3-BBD3-E03F7F30E1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762375"/>
            <a:ext cx="44958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AI summarized; humans reviewed the judgment calls.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EFAC6B7-C67E-49F2-8D31-587878BA5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067175"/>
            <a:ext cx="4495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Measurable follow-through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5DBEE26-523C-4B81-9DC7-DBE3147A5B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295775"/>
            <a:ext cx="44958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Aging, missing evidence, and handoff latency became operating metrics.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5B68891-5F98-4C1F-A523-0F01D77186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5238750"/>
            <a:ext cx="1695450" cy="800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755CC86-AEBA-4B28-89A3-B4D9E9452D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391150"/>
            <a:ext cx="135255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Same-day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FFFE9D3-6EF8-49DC-9996-3ACDD4B87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791200"/>
            <a:ext cx="13525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routing target for new exceptions after intake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57CB233D-832D-4128-A0DD-AB44352B6C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5238750"/>
            <a:ext cx="1695450" cy="800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035F12C-1545-4C2F-8093-14EA212CE9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6050" y="5391150"/>
            <a:ext cx="135255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50-70%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EB66E2A-0852-43D5-9810-BFC69938A3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6050" y="5791200"/>
            <a:ext cx="13525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target reduction in recurring packet assembly time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E939882-1E3F-4746-B0A5-0C5B7B9C41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5238750"/>
            <a:ext cx="1695450" cy="800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5727D19B-F2D8-4AD2-A925-11EA9C898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391150"/>
            <a:ext cx="135255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0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45D66FBB-AC16-499B-88EA-8B8C736112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791200"/>
            <a:ext cx="13525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duplicate side trackers in the pilot queue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3B5BD2BB-FFF2-430A-9537-42D6201151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4991100"/>
            <a:ext cx="42100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54621768-93E3-4D68-86DA-FC3F56576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4991100"/>
            <a:ext cx="47625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D5FAFA2-855B-49C5-925A-50BC5A2810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5219700"/>
            <a:ext cx="37528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“The system did not make the commercial decision. It made the decision visible early enough for the right people to make it.”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AC3E5686-32FC-410F-A894-B89DEECDFE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5867400"/>
            <a:ext cx="375285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38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638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COMPOSITE VOICE | BUSINESS UNIT LEADER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F706AB70-4A73-4E7E-9215-D716D9399B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1CBA9927-29D1-4954-B6AB-C8B12A9C0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6 / 7</a:t>
            </a:r>
          </a:p>
        </p:txBody>
      </p:sp>
    </p:spTree>
    <p:extLst>
      <p:ext uri="{BB962C8B-B14F-4D97-AF65-F5344CB8AC3E}">
        <p14:creationId xmlns:p14="http://schemas.microsoft.com/office/powerpoint/2010/main" val="195299364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7669D79-4750-45DC-9A25-D94A65A531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B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D294C5D-4416-469A-9DB0-ED9659C90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40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962F557-FC54-4DEC-AED5-F5FEA941A2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c6335f351294893"/>
          <a:stretch xmlns:a="http://schemas.openxmlformats.org/drawingml/2006/main"/>
        </p:blipFill>
        <p:spPr>
          <a:xfrm xmlns:a="http://schemas.openxmlformats.org/drawingml/2006/main">
            <a:off x="552450" y="195237"/>
            <a:ext cx="1657350" cy="409626"/>
          </a:xfrm>
          <a:prstGeom xmlns:a="http://schemas.openxmlformats.org/drawingml/2006/main" prst="rect">
            <a:avLst/>
          </a:prstGeom>
        </p:spPr>
      </p:pic>
      <p:pic>
        <p:nvPicPr>
          <p:cNvPr id="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487fc6a2f604b53"/>
          <a:stretch xmlns:a="http://schemas.openxmlformats.org/drawingml/2006/main"/>
        </p:blipFill>
        <p:spPr>
          <a:xfrm xmlns:a="http://schemas.openxmlformats.org/drawingml/2006/main">
            <a:off x="11108808" y="114300"/>
            <a:ext cx="451884" cy="64770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B7DEEF8-6266-467F-88BA-D5DD138500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71550"/>
            <a:ext cx="3238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 xmlns:a="http://schemas.openxmlformats.org/drawingml/2006/main">
              <a:ext uri="{FF2B5EF4-FFF2-40B4-BE49-F238E27FC236}">
                <a16:creationId xmlns:a16="http://schemas.microsoft.com/office/drawing/2014/main" id="{EED5B52E-B0BC-4230-B2D3-7F26C54E78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904875"/>
            <a:ext cx="533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PILOT PATH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98D9FA0-A8B8-4E25-AAED-A397BC2739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1257300"/>
            <a:ext cx="78105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Start with one queue, then scale what proves value.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7508949-9300-4909-B133-C168B95C1E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362200"/>
            <a:ext cx="6858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A credible first engagement should create measurable operating visibility before attempting enterprise-scale automation.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A7BE012-1499-48AC-B88F-38CB36D5BD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143250"/>
            <a:ext cx="3105150" cy="1619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20D6492-06FE-4244-9F2A-D59ED3BA6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143250"/>
            <a:ext cx="3105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4DC9DBA-4112-41A5-8478-DE7819A4A8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390900"/>
            <a:ext cx="11430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0-30 DAYS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DBBFC16-FFA2-4B81-9647-4436E72291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667125"/>
            <a:ext cx="23812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X-Ray the work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A793218-0625-491E-A1BF-D3D1BB5BF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76700"/>
            <a:ext cx="2571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Map price/cost actions, regulatory evidence, ERP handoffs, and priority hiring dependencies.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C091B6C-73B0-4F0F-B22F-C8B87FBDB3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3143250"/>
            <a:ext cx="3105150" cy="1619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B8A4CAB-7D25-47CD-8C31-BCC22CE358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3143250"/>
            <a:ext cx="3105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28346E7-E47D-4C92-A52B-C8E64E3CBE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3390900"/>
            <a:ext cx="11430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rPr>
              <a:t>31-60 DAYS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761CBD9-299B-4C26-A95F-FF3B84490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3667125"/>
            <a:ext cx="23812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Prototype the queue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2B4BFD6-DA7B-49DC-94FC-923CD2BDC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4076700"/>
            <a:ext cx="2571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Stand up the exception queue with AI-assisted summaries, routing, owners, due dates, and status.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E2C4711-E4BD-42F0-A792-9F04EE4A3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3143250"/>
            <a:ext cx="3105150" cy="1619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6E2F0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AB5198C-FEF0-4A17-943D-45AB069220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3143250"/>
            <a:ext cx="3105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C25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3B7B870-A429-4B94-ABE2-DBBC83F121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3390900"/>
            <a:ext cx="11430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rPr>
              <a:t>61-90 DAYS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8CDDAC6-0D24-46C6-8347-E317C7C638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3667125"/>
            <a:ext cx="23812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Operationalize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E2C7B45-087C-4A1D-8236-74D6E28ED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67750" y="4076700"/>
            <a:ext cx="2571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Connect source systems, document controls, train owners, and measure cycle-time reduction.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503AB887-5039-4F49-AB30-B77C0E5F39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33800" y="3952875"/>
            <a:ext cx="819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C75D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3FEF19A-DCDA-431E-8A8D-E961F1E39B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58100" y="3952875"/>
            <a:ext cx="819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BA9F4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348EE92-93D5-4F35-B45D-9D96970219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5219700"/>
            <a:ext cx="1095375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226"/>
          </a:solidFill>
          <a:ln xmlns:a="http://schemas.openxmlformats.org/drawingml/2006/main" w="9525">
            <a:solidFill>
              <a:srgbClr val="14345F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B2A1250A-A0AF-4A4A-8D56-76EC947A16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429250"/>
            <a:ext cx="1524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Decision gate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DB7A4EB-9971-4609-A082-8C510B468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5334000"/>
            <a:ext cx="80962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Scale only if the pilot reduces handoff latency, removes duplicate tracking, and gives leaders a cleaner decision queue.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DF65A60-1652-4E81-883A-2C9C9CDE3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572250"/>
            <a:ext cx="8858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9078932-CCC5-4A4E-9003-42D4550E84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82350" y="6572250"/>
            <a:ext cx="4762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7 / 7</a:t>
            </a:r>
          </a:p>
        </p:txBody>
      </p:sp>
    </p:spTree>
    <p:extLst>
      <p:ext uri="{BB962C8B-B14F-4D97-AF65-F5344CB8AC3E}">
        <p14:creationId xmlns:p14="http://schemas.microsoft.com/office/powerpoint/2010/main" val="181379274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2026-05-13T05:27:46.5830000Z</dcterms:created>
  <dcterms:modified xsi:type="dcterms:W3CDTF">2026-05-13T05:27:46.5830000Z</dcterms:modified>
</coreProperties>
</file>